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6858000" cy="9906000" type="A4"/>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48" d="100"/>
          <a:sy n="48" d="100"/>
        </p:scale>
        <p:origin x="238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pt-BR"/>
              <a:t>Clique para editar o título Mestre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748FB864-7483-42DD-A9F1-17ABB59C0EDC}" type="datetimeFigureOut">
              <a:rPr lang="pt-BR" smtClean="0"/>
              <a:t>28/11/2021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E8D261E-2C5F-49EC-9C6C-E2BF18B401C9}" type="slidenum">
              <a:rPr lang="pt-BR" smtClean="0"/>
              <a:t>‹nº›</a:t>
            </a:fld>
            <a:endParaRPr lang="pt-BR"/>
          </a:p>
        </p:txBody>
      </p:sp>
    </p:spTree>
    <p:extLst>
      <p:ext uri="{BB962C8B-B14F-4D97-AF65-F5344CB8AC3E}">
        <p14:creationId xmlns:p14="http://schemas.microsoft.com/office/powerpoint/2010/main" val="3108989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48FB864-7483-42DD-A9F1-17ABB59C0EDC}" type="datetimeFigureOut">
              <a:rPr lang="pt-BR" smtClean="0"/>
              <a:t>28/11/2021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E8D261E-2C5F-49EC-9C6C-E2BF18B401C9}" type="slidenum">
              <a:rPr lang="pt-BR" smtClean="0"/>
              <a:t>‹nº›</a:t>
            </a:fld>
            <a:endParaRPr lang="pt-BR"/>
          </a:p>
        </p:txBody>
      </p:sp>
    </p:spTree>
    <p:extLst>
      <p:ext uri="{BB962C8B-B14F-4D97-AF65-F5344CB8AC3E}">
        <p14:creationId xmlns:p14="http://schemas.microsoft.com/office/powerpoint/2010/main" val="1305891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48FB864-7483-42DD-A9F1-17ABB59C0EDC}" type="datetimeFigureOut">
              <a:rPr lang="pt-BR" smtClean="0"/>
              <a:t>28/11/2021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E8D261E-2C5F-49EC-9C6C-E2BF18B401C9}" type="slidenum">
              <a:rPr lang="pt-BR" smtClean="0"/>
              <a:t>‹nº›</a:t>
            </a:fld>
            <a:endParaRPr lang="pt-BR"/>
          </a:p>
        </p:txBody>
      </p:sp>
    </p:spTree>
    <p:extLst>
      <p:ext uri="{BB962C8B-B14F-4D97-AF65-F5344CB8AC3E}">
        <p14:creationId xmlns:p14="http://schemas.microsoft.com/office/powerpoint/2010/main" val="2540596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48FB864-7483-42DD-A9F1-17ABB59C0EDC}" type="datetimeFigureOut">
              <a:rPr lang="pt-BR" smtClean="0"/>
              <a:t>28/11/2021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E8D261E-2C5F-49EC-9C6C-E2BF18B401C9}" type="slidenum">
              <a:rPr lang="pt-BR" smtClean="0"/>
              <a:t>‹nº›</a:t>
            </a:fld>
            <a:endParaRPr lang="pt-BR"/>
          </a:p>
        </p:txBody>
      </p:sp>
    </p:spTree>
    <p:extLst>
      <p:ext uri="{BB962C8B-B14F-4D97-AF65-F5344CB8AC3E}">
        <p14:creationId xmlns:p14="http://schemas.microsoft.com/office/powerpoint/2010/main" val="3641858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pt-BR"/>
              <a:t>Clique para editar o título Mestre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748FB864-7483-42DD-A9F1-17ABB59C0EDC}" type="datetimeFigureOut">
              <a:rPr lang="pt-BR" smtClean="0"/>
              <a:t>28/11/2021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E8D261E-2C5F-49EC-9C6C-E2BF18B401C9}" type="slidenum">
              <a:rPr lang="pt-BR" smtClean="0"/>
              <a:t>‹nº›</a:t>
            </a:fld>
            <a:endParaRPr lang="pt-BR"/>
          </a:p>
        </p:txBody>
      </p:sp>
    </p:spTree>
    <p:extLst>
      <p:ext uri="{BB962C8B-B14F-4D97-AF65-F5344CB8AC3E}">
        <p14:creationId xmlns:p14="http://schemas.microsoft.com/office/powerpoint/2010/main" val="3315594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748FB864-7483-42DD-A9F1-17ABB59C0EDC}" type="datetimeFigureOut">
              <a:rPr lang="pt-BR" smtClean="0"/>
              <a:t>28/11/2021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5E8D261E-2C5F-49EC-9C6C-E2BF18B401C9}" type="slidenum">
              <a:rPr lang="pt-BR" smtClean="0"/>
              <a:t>‹nº›</a:t>
            </a:fld>
            <a:endParaRPr lang="pt-BR"/>
          </a:p>
        </p:txBody>
      </p:sp>
    </p:spTree>
    <p:extLst>
      <p:ext uri="{BB962C8B-B14F-4D97-AF65-F5344CB8AC3E}">
        <p14:creationId xmlns:p14="http://schemas.microsoft.com/office/powerpoint/2010/main" val="1159943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4" name="Content Placeholder 3"/>
          <p:cNvSpPr>
            <a:spLocks noGrp="1"/>
          </p:cNvSpPr>
          <p:nvPr>
            <p:ph sz="half" idx="2"/>
          </p:nvPr>
        </p:nvSpPr>
        <p:spPr>
          <a:xfrm>
            <a:off x="472381" y="3618442"/>
            <a:ext cx="2901255" cy="532218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6" name="Content Placeholder 5"/>
          <p:cNvSpPr>
            <a:spLocks noGrp="1"/>
          </p:cNvSpPr>
          <p:nvPr>
            <p:ph sz="quarter" idx="4"/>
          </p:nvPr>
        </p:nvSpPr>
        <p:spPr>
          <a:xfrm>
            <a:off x="3471863" y="3618442"/>
            <a:ext cx="2915543" cy="532218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748FB864-7483-42DD-A9F1-17ABB59C0EDC}" type="datetimeFigureOut">
              <a:rPr lang="pt-BR" smtClean="0"/>
              <a:t>28/11/2021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5E8D261E-2C5F-49EC-9C6C-E2BF18B401C9}" type="slidenum">
              <a:rPr lang="pt-BR" smtClean="0"/>
              <a:t>‹nº›</a:t>
            </a:fld>
            <a:endParaRPr lang="pt-BR"/>
          </a:p>
        </p:txBody>
      </p:sp>
    </p:spTree>
    <p:extLst>
      <p:ext uri="{BB962C8B-B14F-4D97-AF65-F5344CB8AC3E}">
        <p14:creationId xmlns:p14="http://schemas.microsoft.com/office/powerpoint/2010/main" val="1144869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748FB864-7483-42DD-A9F1-17ABB59C0EDC}" type="datetimeFigureOut">
              <a:rPr lang="pt-BR" smtClean="0"/>
              <a:t>28/11/2021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5E8D261E-2C5F-49EC-9C6C-E2BF18B401C9}" type="slidenum">
              <a:rPr lang="pt-BR" smtClean="0"/>
              <a:t>‹nº›</a:t>
            </a:fld>
            <a:endParaRPr lang="pt-BR"/>
          </a:p>
        </p:txBody>
      </p:sp>
    </p:spTree>
    <p:extLst>
      <p:ext uri="{BB962C8B-B14F-4D97-AF65-F5344CB8AC3E}">
        <p14:creationId xmlns:p14="http://schemas.microsoft.com/office/powerpoint/2010/main" val="3992645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8FB864-7483-42DD-A9F1-17ABB59C0EDC}" type="datetimeFigureOut">
              <a:rPr lang="pt-BR" smtClean="0"/>
              <a:t>28/11/2021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5E8D261E-2C5F-49EC-9C6C-E2BF18B401C9}" type="slidenum">
              <a:rPr lang="pt-BR" smtClean="0"/>
              <a:t>‹nº›</a:t>
            </a:fld>
            <a:endParaRPr lang="pt-BR"/>
          </a:p>
        </p:txBody>
      </p:sp>
    </p:spTree>
    <p:extLst>
      <p:ext uri="{BB962C8B-B14F-4D97-AF65-F5344CB8AC3E}">
        <p14:creationId xmlns:p14="http://schemas.microsoft.com/office/powerpoint/2010/main" val="3384556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pt-BR"/>
              <a:t>Clique para editar o título Mestre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48FB864-7483-42DD-A9F1-17ABB59C0EDC}" type="datetimeFigureOut">
              <a:rPr lang="pt-BR" smtClean="0"/>
              <a:t>28/11/2021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5E8D261E-2C5F-49EC-9C6C-E2BF18B401C9}" type="slidenum">
              <a:rPr lang="pt-BR" smtClean="0"/>
              <a:t>‹nº›</a:t>
            </a:fld>
            <a:endParaRPr lang="pt-BR"/>
          </a:p>
        </p:txBody>
      </p:sp>
    </p:spTree>
    <p:extLst>
      <p:ext uri="{BB962C8B-B14F-4D97-AF65-F5344CB8AC3E}">
        <p14:creationId xmlns:p14="http://schemas.microsoft.com/office/powerpoint/2010/main" val="2201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pt-BR"/>
              <a:t>Clique no ícone para adicionar uma imagem</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48FB864-7483-42DD-A9F1-17ABB59C0EDC}" type="datetimeFigureOut">
              <a:rPr lang="pt-BR" smtClean="0"/>
              <a:t>28/11/2021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5E8D261E-2C5F-49EC-9C6C-E2BF18B401C9}" type="slidenum">
              <a:rPr lang="pt-BR" smtClean="0"/>
              <a:t>‹nº›</a:t>
            </a:fld>
            <a:endParaRPr lang="pt-BR"/>
          </a:p>
        </p:txBody>
      </p:sp>
    </p:spTree>
    <p:extLst>
      <p:ext uri="{BB962C8B-B14F-4D97-AF65-F5344CB8AC3E}">
        <p14:creationId xmlns:p14="http://schemas.microsoft.com/office/powerpoint/2010/main" val="3320377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48FB864-7483-42DD-A9F1-17ABB59C0EDC}" type="datetimeFigureOut">
              <a:rPr lang="pt-BR" smtClean="0"/>
              <a:t>28/11/2021</a:t>
            </a:fld>
            <a:endParaRPr lang="pt-B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E8D261E-2C5F-49EC-9C6C-E2BF18B401C9}" type="slidenum">
              <a:rPr lang="pt-BR" smtClean="0"/>
              <a:t>‹nº›</a:t>
            </a:fld>
            <a:endParaRPr lang="pt-BR"/>
          </a:p>
        </p:txBody>
      </p:sp>
    </p:spTree>
    <p:extLst>
      <p:ext uri="{BB962C8B-B14F-4D97-AF65-F5344CB8AC3E}">
        <p14:creationId xmlns:p14="http://schemas.microsoft.com/office/powerpoint/2010/main" val="11029678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AB8767C5-FCF7-4840-9B50-57E4FD6F502B}"/>
              </a:ext>
            </a:extLst>
          </p:cNvPr>
          <p:cNvSpPr txBox="1"/>
          <p:nvPr/>
        </p:nvSpPr>
        <p:spPr>
          <a:xfrm>
            <a:off x="381000" y="1428750"/>
            <a:ext cx="6096000" cy="6463308"/>
          </a:xfrm>
          <a:prstGeom prst="rect">
            <a:avLst/>
          </a:prstGeom>
          <a:noFill/>
        </p:spPr>
        <p:txBody>
          <a:bodyPr wrap="square" rtlCol="0">
            <a:spAutoFit/>
          </a:bodyPr>
          <a:lstStyle/>
          <a:p>
            <a:pPr algn="just"/>
            <a:r>
              <a:rPr lang="pt-BR" dirty="0"/>
              <a:t>Coloque sempre as intervenções feitas para ações á presentadas, isso ressalta o trabalho.</a:t>
            </a:r>
          </a:p>
          <a:p>
            <a:endParaRPr lang="pt-BR" dirty="0"/>
          </a:p>
          <a:p>
            <a:pPr algn="just"/>
            <a:r>
              <a:rPr lang="pt-BR" dirty="0"/>
              <a:t>Escrever não depende de dom. Mas de empenho dedicação compromisso, seriedade e desejo e crença na possibilidade de ter algo a dizer que vale a pena sobre seu aluno . é importante criticar e sugerir possíveis soluções . Escrever é um procedimento e, como tal , depende de exercitação.</a:t>
            </a:r>
          </a:p>
          <a:p>
            <a:pPr algn="just"/>
            <a:r>
              <a:rPr lang="pt-BR" dirty="0"/>
              <a:t>É importante considerar, na construção do relatório individual das crianças os seguintes critérios:</a:t>
            </a:r>
          </a:p>
          <a:p>
            <a:pPr algn="just"/>
            <a:endParaRPr lang="pt-BR" dirty="0"/>
          </a:p>
          <a:p>
            <a:pPr marL="285750" indent="-285750" algn="just">
              <a:buFontTx/>
              <a:buChar char="-"/>
            </a:pPr>
            <a:r>
              <a:rPr lang="pt-BR" dirty="0"/>
              <a:t>A avaliação deve sempre enfatizar os avanços e não os fracassos dos alunos. Registrar o que  o aluno conseguiu , em que progrediu, nunca utilizar termos pejorativos.</a:t>
            </a:r>
          </a:p>
          <a:p>
            <a:pPr marL="285750" indent="-285750" algn="just">
              <a:buFontTx/>
              <a:buChar char="-"/>
            </a:pPr>
            <a:r>
              <a:rPr lang="pt-BR" dirty="0"/>
              <a:t>Valorizar  e registrar o desenvolvimento </a:t>
            </a:r>
            <a:r>
              <a:rPr lang="pt-BR" dirty="0" err="1"/>
              <a:t>sócio-afetivo</a:t>
            </a:r>
            <a:r>
              <a:rPr lang="pt-BR" dirty="0"/>
              <a:t>  como :participação , solidariedade , posicionamento diante das rodas de  etc.</a:t>
            </a:r>
          </a:p>
          <a:p>
            <a:pPr marL="285750" indent="-285750" algn="just">
              <a:buFontTx/>
              <a:buChar char="-"/>
            </a:pPr>
            <a:r>
              <a:rPr lang="pt-BR" dirty="0"/>
              <a:t>Deve-se proceder relação com o registro anterior ,ou seja ,dar uma continuidade ao texto valorizando o que o aluno aprendeu .</a:t>
            </a:r>
          </a:p>
          <a:p>
            <a:pPr marL="285750" indent="-285750" algn="just">
              <a:buFontTx/>
              <a:buChar char="-"/>
            </a:pPr>
            <a:r>
              <a:rPr lang="pt-BR" dirty="0"/>
              <a:t> Diversificar a redação de um aluno para o outro ,buscando ser fiel em suas colocações, produzindo um texto narrativo.</a:t>
            </a:r>
          </a:p>
          <a:p>
            <a:pPr marL="285750" indent="-285750" algn="just">
              <a:buFontTx/>
              <a:buChar char="-"/>
            </a:pPr>
            <a:endParaRPr lang="pt-BR" dirty="0"/>
          </a:p>
        </p:txBody>
      </p:sp>
    </p:spTree>
    <p:extLst>
      <p:ext uri="{BB962C8B-B14F-4D97-AF65-F5344CB8AC3E}">
        <p14:creationId xmlns:p14="http://schemas.microsoft.com/office/powerpoint/2010/main" val="3457163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AB8767C5-FCF7-4840-9B50-57E4FD6F502B}"/>
              </a:ext>
            </a:extLst>
          </p:cNvPr>
          <p:cNvSpPr txBox="1"/>
          <p:nvPr/>
        </p:nvSpPr>
        <p:spPr>
          <a:xfrm>
            <a:off x="381000" y="2133600"/>
            <a:ext cx="6096000" cy="4893647"/>
          </a:xfrm>
          <a:prstGeom prst="rect">
            <a:avLst/>
          </a:prstGeom>
          <a:noFill/>
        </p:spPr>
        <p:txBody>
          <a:bodyPr wrap="square" rtlCol="0">
            <a:spAutoFit/>
          </a:bodyPr>
          <a:lstStyle/>
          <a:p>
            <a:pPr algn="ctr"/>
            <a:r>
              <a:rPr lang="pt-BR" sz="2400" dirty="0"/>
              <a:t>Sugestões para iniciar  relatórios </a:t>
            </a:r>
          </a:p>
          <a:p>
            <a:pPr algn="just"/>
            <a:endParaRPr lang="pt-BR" dirty="0"/>
          </a:p>
          <a:p>
            <a:pPr marL="285750" indent="-285750" algn="just">
              <a:buFont typeface="Arial" panose="020B0604020202020204" pitchFamily="34" charset="0"/>
              <a:buChar char="•"/>
            </a:pPr>
            <a:r>
              <a:rPr lang="pt-BR" dirty="0"/>
              <a:t>Como base nos objetivos trabalhados no bimestre , foi possível observar que o aluno ....</a:t>
            </a:r>
          </a:p>
          <a:p>
            <a:pPr marL="285750" indent="-285750" algn="just">
              <a:buFont typeface="Arial" panose="020B0604020202020204" pitchFamily="34" charset="0"/>
              <a:buChar char="•"/>
            </a:pPr>
            <a:r>
              <a:rPr lang="pt-BR" dirty="0"/>
              <a:t>Observando diariamente o desempenho do aluno ,foi constatado que neste bimestre ...</a:t>
            </a:r>
          </a:p>
          <a:p>
            <a:pPr marL="285750" indent="-285750" algn="just">
              <a:buFont typeface="Arial" panose="020B0604020202020204" pitchFamily="34" charset="0"/>
              <a:buChar char="•"/>
            </a:pPr>
            <a:r>
              <a:rPr lang="pt-BR" dirty="0"/>
              <a:t>à partir das atividades á presentadas ,o aluno demonstrou habilidades em ...</a:t>
            </a:r>
          </a:p>
          <a:p>
            <a:pPr marL="285750" indent="-285750" algn="just">
              <a:buFont typeface="Arial" panose="020B0604020202020204" pitchFamily="34" charset="0"/>
              <a:buChar char="•"/>
            </a:pPr>
            <a:r>
              <a:rPr lang="pt-BR" dirty="0"/>
              <a:t>o aluno demonstra um ótimo aproveitamento na aquisição da leitura escrita ,</a:t>
            </a:r>
          </a:p>
          <a:p>
            <a:pPr marL="285750" indent="-285750" algn="just">
              <a:buFont typeface="Arial" panose="020B0604020202020204" pitchFamily="34" charset="0"/>
              <a:buChar char="•"/>
            </a:pPr>
            <a:r>
              <a:rPr lang="pt-BR" dirty="0"/>
              <a:t>o aluno apresenta bom desenvolvimento no  processo  de aquisição da leitura e da escrita.</a:t>
            </a:r>
          </a:p>
          <a:p>
            <a:pPr marL="285750" indent="-285750" algn="just">
              <a:buFont typeface="Arial" panose="020B0604020202020204" pitchFamily="34" charset="0"/>
              <a:buChar char="•"/>
            </a:pPr>
            <a:r>
              <a:rPr lang="pt-BR" dirty="0"/>
              <a:t>O aluno está desenvolvendo-se gradualmente no processo de aprendizagem da leitura e da escrita .</a:t>
            </a:r>
          </a:p>
          <a:p>
            <a:pPr marL="285750" indent="-285750" algn="just">
              <a:buFont typeface="Arial" panose="020B0604020202020204" pitchFamily="34" charset="0"/>
              <a:buChar char="•"/>
            </a:pPr>
            <a:r>
              <a:rPr lang="pt-BR" dirty="0"/>
              <a:t>ou aluno encontra se em desenvolvimento no processo de aprendizagem da leitura e da escrita .</a:t>
            </a:r>
          </a:p>
          <a:p>
            <a:pPr marL="285750" indent="-285750" algn="just">
              <a:buFontTx/>
              <a:buChar char="-"/>
            </a:pPr>
            <a:endParaRPr lang="pt-BR" dirty="0"/>
          </a:p>
        </p:txBody>
      </p:sp>
    </p:spTree>
    <p:extLst>
      <p:ext uri="{BB962C8B-B14F-4D97-AF65-F5344CB8AC3E}">
        <p14:creationId xmlns:p14="http://schemas.microsoft.com/office/powerpoint/2010/main" val="3351919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AB8767C5-FCF7-4840-9B50-57E4FD6F502B}"/>
              </a:ext>
            </a:extLst>
          </p:cNvPr>
          <p:cNvSpPr txBox="1"/>
          <p:nvPr/>
        </p:nvSpPr>
        <p:spPr>
          <a:xfrm>
            <a:off x="381000" y="2133600"/>
            <a:ext cx="6096000" cy="3416320"/>
          </a:xfrm>
          <a:prstGeom prst="rect">
            <a:avLst/>
          </a:prstGeom>
          <a:noFill/>
        </p:spPr>
        <p:txBody>
          <a:bodyPr wrap="square" rtlCol="0">
            <a:spAutoFit/>
          </a:bodyPr>
          <a:lstStyle/>
          <a:p>
            <a:pPr algn="ctr"/>
            <a:r>
              <a:rPr lang="pt-BR" sz="2400" dirty="0"/>
              <a:t>Sugestões para iniciar  relatórios </a:t>
            </a:r>
          </a:p>
          <a:p>
            <a:pPr marL="342900" indent="-342900" algn="just">
              <a:buFont typeface="Arial" panose="020B0604020202020204" pitchFamily="34" charset="0"/>
              <a:buChar char="•"/>
            </a:pPr>
            <a:r>
              <a:rPr lang="pt-BR" sz="2400" dirty="0"/>
              <a:t>o aluno </a:t>
            </a:r>
            <a:r>
              <a:rPr lang="pt-BR" sz="2400" dirty="0" err="1"/>
              <a:t>le</a:t>
            </a:r>
            <a:r>
              <a:rPr lang="pt-BR" sz="2400" dirty="0"/>
              <a:t> com fluência qualquer tipo de texto, fazendo relação com a realidade .</a:t>
            </a:r>
          </a:p>
          <a:p>
            <a:pPr marL="342900" indent="-342900" algn="just">
              <a:buFont typeface="Arial" panose="020B0604020202020204" pitchFamily="34" charset="0"/>
              <a:buChar char="•"/>
            </a:pPr>
            <a:r>
              <a:rPr lang="pt-BR" sz="2400" dirty="0"/>
              <a:t>o aluno </a:t>
            </a:r>
            <a:r>
              <a:rPr lang="pt-BR" sz="2400" dirty="0" err="1"/>
              <a:t>le</a:t>
            </a:r>
            <a:r>
              <a:rPr lang="pt-BR" sz="2400" dirty="0"/>
              <a:t> e interpreta os textos trabalhados em aula sem maiores dificuldades .</a:t>
            </a:r>
          </a:p>
          <a:p>
            <a:pPr marL="342900" indent="-342900" algn="just">
              <a:buFont typeface="Arial" panose="020B0604020202020204" pitchFamily="34" charset="0"/>
              <a:buChar char="•"/>
            </a:pPr>
            <a:r>
              <a:rPr lang="pt-BR" sz="2400" dirty="0"/>
              <a:t>o aluno </a:t>
            </a:r>
            <a:r>
              <a:rPr lang="pt-BR" sz="2400" dirty="0" err="1"/>
              <a:t>le</a:t>
            </a:r>
            <a:r>
              <a:rPr lang="pt-BR" sz="2400" dirty="0"/>
              <a:t> com alguma dificuldade , mas demonstra interesse e esforça-se para aprender .</a:t>
            </a:r>
          </a:p>
          <a:p>
            <a:pPr marL="342900" indent="-342900" algn="just">
              <a:buFont typeface="Arial" panose="020B0604020202020204" pitchFamily="34" charset="0"/>
              <a:buChar char="•"/>
            </a:pPr>
            <a:endParaRPr lang="pt-BR" sz="2400" dirty="0"/>
          </a:p>
        </p:txBody>
      </p:sp>
    </p:spTree>
    <p:extLst>
      <p:ext uri="{BB962C8B-B14F-4D97-AF65-F5344CB8AC3E}">
        <p14:creationId xmlns:p14="http://schemas.microsoft.com/office/powerpoint/2010/main" val="288623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AB8767C5-FCF7-4840-9B50-57E4FD6F502B}"/>
              </a:ext>
            </a:extLst>
          </p:cNvPr>
          <p:cNvSpPr txBox="1"/>
          <p:nvPr/>
        </p:nvSpPr>
        <p:spPr>
          <a:xfrm>
            <a:off x="381000" y="2133600"/>
            <a:ext cx="6096000" cy="5632311"/>
          </a:xfrm>
          <a:prstGeom prst="rect">
            <a:avLst/>
          </a:prstGeom>
          <a:noFill/>
        </p:spPr>
        <p:txBody>
          <a:bodyPr wrap="square" rtlCol="0">
            <a:spAutoFit/>
          </a:bodyPr>
          <a:lstStyle/>
          <a:p>
            <a:pPr algn="ctr"/>
            <a:r>
              <a:rPr lang="pt-BR" sz="2400" dirty="0"/>
              <a:t>Sugestões para iniciar  relatórios </a:t>
            </a:r>
          </a:p>
          <a:p>
            <a:pPr marL="342900" indent="-342900" algn="just">
              <a:buFont typeface="Arial" panose="020B0604020202020204" pitchFamily="34" charset="0"/>
              <a:buChar char="•"/>
            </a:pPr>
            <a:r>
              <a:rPr lang="pt-BR" sz="2400" dirty="0"/>
              <a:t> O aluno escreve ,ordena e amplia frases , formando textos coerentes e lógicos .</a:t>
            </a:r>
          </a:p>
          <a:p>
            <a:pPr marL="342900" indent="-342900" algn="just">
              <a:buFont typeface="Arial" panose="020B0604020202020204" pitchFamily="34" charset="0"/>
              <a:buChar char="•"/>
            </a:pPr>
            <a:r>
              <a:rPr lang="pt-BR" sz="2400" dirty="0"/>
              <a:t>Produz frases e pequenos textos com criatividade e entendimento .</a:t>
            </a:r>
          </a:p>
          <a:p>
            <a:pPr marL="342900" indent="-342900" algn="just">
              <a:buFont typeface="Arial" panose="020B0604020202020204" pitchFamily="34" charset="0"/>
              <a:buChar char="•"/>
            </a:pPr>
            <a:r>
              <a:rPr lang="pt-BR" sz="2400" dirty="0"/>
              <a:t>Constrói o conceito lógico –matemático, realizando cálculos com as quatro operações matemática .</a:t>
            </a:r>
          </a:p>
          <a:p>
            <a:pPr marL="342900" indent="-342900" algn="just">
              <a:buFont typeface="Arial" panose="020B0604020202020204" pitchFamily="34" charset="0"/>
              <a:buChar char="•"/>
            </a:pPr>
            <a:r>
              <a:rPr lang="pt-BR" sz="2400" dirty="0"/>
              <a:t>o aluno tem especial interesse nas atividades matemáticas </a:t>
            </a:r>
          </a:p>
          <a:p>
            <a:pPr marL="342900" indent="-342900" algn="just">
              <a:buFont typeface="Arial" panose="020B0604020202020204" pitchFamily="34" charset="0"/>
              <a:buChar char="•"/>
            </a:pPr>
            <a:r>
              <a:rPr lang="pt-BR" sz="2400" dirty="0"/>
              <a:t>Realiza cálculos simples de adição e subtração .</a:t>
            </a:r>
          </a:p>
          <a:p>
            <a:pPr marL="342900" indent="-342900" algn="just">
              <a:buFont typeface="Arial" panose="020B0604020202020204" pitchFamily="34" charset="0"/>
              <a:buChar char="•"/>
            </a:pPr>
            <a:r>
              <a:rPr lang="pt-BR" sz="2400" dirty="0"/>
              <a:t>Realiza cálculos com auxílio de material concreto.</a:t>
            </a:r>
          </a:p>
          <a:p>
            <a:pPr marL="342900" indent="-342900" algn="just">
              <a:buFont typeface="Arial" panose="020B0604020202020204" pitchFamily="34" charset="0"/>
              <a:buChar char="•"/>
            </a:pPr>
            <a:endParaRPr lang="pt-BR" sz="2400" dirty="0"/>
          </a:p>
        </p:txBody>
      </p:sp>
    </p:spTree>
    <p:extLst>
      <p:ext uri="{BB962C8B-B14F-4D97-AF65-F5344CB8AC3E}">
        <p14:creationId xmlns:p14="http://schemas.microsoft.com/office/powerpoint/2010/main" val="3782586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aixaDeTexto 16">
            <a:extLst>
              <a:ext uri="{FF2B5EF4-FFF2-40B4-BE49-F238E27FC236}">
                <a16:creationId xmlns:a16="http://schemas.microsoft.com/office/drawing/2014/main" id="{3C941883-9F5F-40E6-9645-482D6EB96B2C}"/>
              </a:ext>
            </a:extLst>
          </p:cNvPr>
          <p:cNvSpPr txBox="1"/>
          <p:nvPr/>
        </p:nvSpPr>
        <p:spPr>
          <a:xfrm>
            <a:off x="0" y="84103"/>
            <a:ext cx="6724650" cy="11294567"/>
          </a:xfrm>
          <a:prstGeom prst="rect">
            <a:avLst/>
          </a:prstGeom>
          <a:noFill/>
        </p:spPr>
        <p:txBody>
          <a:bodyPr wrap="square" rtlCol="0">
            <a:spAutoFit/>
          </a:bodyPr>
          <a:lstStyle/>
          <a:p>
            <a:pPr>
              <a:lnSpc>
                <a:spcPct val="107000"/>
              </a:lnSpc>
              <a:spcAft>
                <a:spcPts val="800"/>
              </a:spcAft>
            </a:pPr>
            <a:r>
              <a:rPr lang="pt-BR" sz="900" dirty="0">
                <a:effectLst/>
                <a:latin typeface="Calibri" panose="020F0502020204030204" pitchFamily="34" charset="0"/>
                <a:ea typeface="Calibri" panose="020F0502020204030204" pitchFamily="34" charset="0"/>
                <a:cs typeface="Arial" panose="020B0604020202020204" pitchFamily="34" charset="0"/>
              </a:rPr>
              <a:t>                 Aluno (a)____________________________________________________________________________________</a:t>
            </a:r>
          </a:p>
          <a:p>
            <a:pPr indent="449580" algn="just">
              <a:lnSpc>
                <a:spcPct val="107000"/>
              </a:lnSpc>
              <a:spcAft>
                <a:spcPts val="800"/>
              </a:spcAft>
            </a:pPr>
            <a:r>
              <a:rPr lang="pt-BR" sz="900" dirty="0">
                <a:effectLst/>
                <a:latin typeface="Arial" panose="020B0604020202020204" pitchFamily="34" charset="0"/>
                <a:ea typeface="Calibri" panose="020F0502020204030204" pitchFamily="34" charset="0"/>
                <a:cs typeface="Arial" panose="020B0604020202020204" pitchFamily="34" charset="0"/>
              </a:rPr>
              <a:t>RELATÓRIO  INDIVIDUAL  AULAS  REMOTAS</a:t>
            </a:r>
          </a:p>
          <a:p>
            <a:pPr indent="449580" algn="just">
              <a:lnSpc>
                <a:spcPct val="107000"/>
              </a:lnSpc>
              <a:spcAft>
                <a:spcPts val="800"/>
              </a:spcAft>
            </a:pPr>
            <a:r>
              <a:rPr lang="pt-BR" sz="900" b="1" dirty="0">
                <a:effectLst/>
                <a:latin typeface="Arial" panose="020B0604020202020204" pitchFamily="34" charset="0"/>
                <a:ea typeface="Calibri" panose="020F0502020204030204" pitchFamily="34" charset="0"/>
                <a:cs typeface="Arial" panose="020B0604020202020204" pitchFamily="34" charset="0"/>
              </a:rPr>
              <a:t>Esse relatório visa colher informações do ensino aprendizagem e participações das nossas crianças, agora que estamos mais familiarizados com os recursos tecnológicos e o bom uso que ele pode nos oferecer.  Para que possamos deixar registrado as vivências dos nossos educandos, é necessário que a avaliação seja feito através da observação e desempenho da criança nas aulas remotas, contando com   apoio e total parceria  da família com o professor regente, esse no qual tem o intuito de mediar o conhecimento, firmando assim  elos de afetividade para que assim aconteça a aprendizagem, e de forma gradativa acompanhar o desenvolvimento da criança.</a:t>
            </a:r>
            <a:endParaRPr lang="pt-BR" sz="900" dirty="0">
              <a:effectLst/>
              <a:latin typeface="Arial" panose="020B0604020202020204" pitchFamily="34" charset="0"/>
              <a:ea typeface="Calibri" panose="020F0502020204030204" pitchFamily="34" charset="0"/>
              <a:cs typeface="Arial" panose="020B0604020202020204" pitchFamily="34" charset="0"/>
            </a:endParaRPr>
          </a:p>
          <a:p>
            <a:pPr indent="449580" algn="just">
              <a:lnSpc>
                <a:spcPct val="107000"/>
              </a:lnSpc>
              <a:spcAft>
                <a:spcPts val="800"/>
              </a:spcAft>
            </a:pPr>
            <a:r>
              <a:rPr lang="pt-BR" sz="900" dirty="0">
                <a:effectLst/>
                <a:latin typeface="Arial Black" panose="020B0A04020102020204" pitchFamily="34" charset="0"/>
                <a:ea typeface="Calibri" panose="020F0502020204030204" pitchFamily="34" charset="0"/>
                <a:cs typeface="Arial" panose="020B0604020202020204" pitchFamily="34" charset="0"/>
              </a:rPr>
              <a:t>Observações sobre a participação com a família e relatado a escola.</a:t>
            </a:r>
          </a:p>
          <a:p>
            <a:pPr indent="360000" algn="just">
              <a:spcAft>
                <a:spcPts val="800"/>
              </a:spcAft>
            </a:pPr>
            <a:r>
              <a:rPr lang="pt-BR" sz="1000" dirty="0">
                <a:effectLst/>
                <a:latin typeface="Arial Black" panose="020B0A04020102020204" pitchFamily="34" charset="0"/>
                <a:ea typeface="Calibri" panose="020F0502020204030204" pitchFamily="34" charset="0"/>
                <a:cs typeface="Arial" panose="020B0604020202020204" pitchFamily="34" charset="0"/>
              </a:rPr>
              <a:t>(  )houve interação com a família</a:t>
            </a:r>
          </a:p>
          <a:p>
            <a:pPr indent="360000" algn="just">
              <a:spcAft>
                <a:spcPts val="800"/>
              </a:spcAft>
            </a:pPr>
            <a:r>
              <a:rPr lang="pt-BR" sz="1000" dirty="0">
                <a:effectLst/>
                <a:latin typeface="Arial Black" panose="020B0A04020102020204" pitchFamily="34" charset="0"/>
                <a:ea typeface="Calibri" panose="020F0502020204030204" pitchFamily="34" charset="0"/>
                <a:cs typeface="Arial" panose="020B0604020202020204" pitchFamily="34" charset="0"/>
              </a:rPr>
              <a:t>(  )não houve interação com a família</a:t>
            </a:r>
          </a:p>
          <a:p>
            <a:pPr indent="360000" algn="just">
              <a:spcAft>
                <a:spcPts val="800"/>
              </a:spcAft>
            </a:pPr>
            <a:r>
              <a:rPr lang="pt-BR" sz="1000" dirty="0">
                <a:effectLst/>
                <a:latin typeface="Arial Black" panose="020B0A04020102020204" pitchFamily="34" charset="0"/>
                <a:ea typeface="Calibri" panose="020F0502020204030204" pitchFamily="34" charset="0"/>
                <a:cs typeface="Arial" panose="020B0604020202020204" pitchFamily="34" charset="0"/>
              </a:rPr>
              <a:t>(  )obtive respostas com as chamadas telefônicas</a:t>
            </a:r>
          </a:p>
          <a:p>
            <a:pPr indent="360000" algn="just">
              <a:spcAft>
                <a:spcPts val="800"/>
              </a:spcAft>
            </a:pPr>
            <a:r>
              <a:rPr lang="pt-BR" sz="1000" dirty="0">
                <a:effectLst/>
                <a:latin typeface="Arial Black" panose="020B0A04020102020204" pitchFamily="34" charset="0"/>
                <a:ea typeface="Calibri" panose="020F0502020204030204" pitchFamily="34" charset="0"/>
                <a:cs typeface="Arial" panose="020B0604020202020204" pitchFamily="34" charset="0"/>
              </a:rPr>
              <a:t>(  )não obtive respostas com as chamadas telefônicas</a:t>
            </a:r>
          </a:p>
          <a:p>
            <a:pPr indent="360000" algn="just">
              <a:spcAft>
                <a:spcPts val="800"/>
              </a:spcAft>
            </a:pPr>
            <a:r>
              <a:rPr lang="pt-BR" sz="1000" dirty="0">
                <a:effectLst/>
                <a:latin typeface="Arial Black" panose="020B0A04020102020204" pitchFamily="34" charset="0"/>
                <a:ea typeface="Calibri" panose="020F0502020204030204" pitchFamily="34" charset="0"/>
                <a:cs typeface="Arial" panose="020B0604020202020204" pitchFamily="34" charset="0"/>
              </a:rPr>
              <a:t>(  )demonstrou interesse em apoiar na realização das atividades remotas.</a:t>
            </a:r>
          </a:p>
          <a:p>
            <a:pPr indent="360000" algn="just">
              <a:spcAft>
                <a:spcPts val="800"/>
              </a:spcAft>
            </a:pPr>
            <a:r>
              <a:rPr lang="pt-BR" sz="1000" dirty="0">
                <a:effectLst/>
                <a:latin typeface="Arial Black" panose="020B0A04020102020204" pitchFamily="34" charset="0"/>
                <a:ea typeface="Calibri" panose="020F0502020204030204" pitchFamily="34" charset="0"/>
                <a:cs typeface="Arial" panose="020B0604020202020204" pitchFamily="34" charset="0"/>
              </a:rPr>
              <a:t>(  )não demonstrou interesse em apoiar na realização das atividades remotas</a:t>
            </a:r>
          </a:p>
          <a:p>
            <a:pPr indent="449580" algn="just">
              <a:lnSpc>
                <a:spcPct val="107000"/>
              </a:lnSpc>
              <a:spcAft>
                <a:spcPts val="800"/>
              </a:spcAft>
            </a:pPr>
            <a:r>
              <a:rPr lang="pt-BR" sz="900" i="1" u="sng" dirty="0">
                <a:effectLst/>
                <a:latin typeface="Calibri" panose="020F0502020204030204" pitchFamily="34" charset="0"/>
                <a:ea typeface="Calibri" panose="020F0502020204030204" pitchFamily="34" charset="0"/>
                <a:cs typeface="Arial" panose="020B0604020202020204" pitchFamily="34" charset="0"/>
              </a:rPr>
              <a:t>Todos os aspectos avaliados por este relatório estão em consonância com o disposto na Base Nacional Comum Curricular de acordo com os Campos de Experiências, BNCC, com as  HABILIDADES desenvolvidas no SEGUNDO bimestre, as crianças foram avaliadas de acordo com fotos, vídeos chamadas e áudios. </a:t>
            </a:r>
            <a:endParaRPr lang="pt-BR" sz="900" dirty="0">
              <a:effectLst/>
              <a:latin typeface="Calibri" panose="020F0502020204030204" pitchFamily="34" charset="0"/>
              <a:ea typeface="Calibri" panose="020F0502020204030204" pitchFamily="34" charset="0"/>
              <a:cs typeface="Arial" panose="020B0604020202020204" pitchFamily="34" charset="0"/>
            </a:endParaRPr>
          </a:p>
          <a:p>
            <a:pPr indent="449580" algn="ctr">
              <a:lnSpc>
                <a:spcPct val="107000"/>
              </a:lnSpc>
              <a:spcAft>
                <a:spcPts val="800"/>
              </a:spcAft>
            </a:pPr>
            <a:r>
              <a:rPr lang="pt-BR" sz="900" u="sng" dirty="0">
                <a:effectLst/>
                <a:latin typeface="Action Man" panose="00000400000000000000" pitchFamily="2" charset="0"/>
                <a:ea typeface="Calibri" panose="020F0502020204030204" pitchFamily="34" charset="0"/>
                <a:cs typeface="Arial" panose="020B0604020202020204" pitchFamily="34" charset="0"/>
              </a:rPr>
              <a:t>DESEMPENHO SATISFATÓRIO</a:t>
            </a:r>
            <a:r>
              <a:rPr lang="pt-BR" sz="900" dirty="0">
                <a:effectLst/>
                <a:latin typeface="Action Man" panose="00000400000000000000" pitchFamily="2" charset="0"/>
                <a:ea typeface="Calibri" panose="020F0502020204030204" pitchFamily="34" charset="0"/>
                <a:cs typeface="Arial" panose="020B0604020202020204" pitchFamily="34" charset="0"/>
              </a:rPr>
              <a:t>	(</a:t>
            </a:r>
            <a:r>
              <a:rPr lang="pt-BR" sz="900" u="sng" dirty="0">
                <a:effectLst/>
                <a:latin typeface="Action Man" panose="00000400000000000000" pitchFamily="2" charset="0"/>
                <a:ea typeface="Calibri" panose="020F0502020204030204" pitchFamily="34" charset="0"/>
                <a:cs typeface="Arial" panose="020B0604020202020204" pitchFamily="34" charset="0"/>
              </a:rPr>
              <a:t>DS)</a:t>
            </a:r>
            <a:endParaRPr lang="pt-BR" sz="900" dirty="0">
              <a:effectLst/>
              <a:latin typeface="Calibri" panose="020F0502020204030204" pitchFamily="34" charset="0"/>
              <a:ea typeface="Calibri" panose="020F0502020204030204" pitchFamily="34" charset="0"/>
              <a:cs typeface="Arial" panose="020B0604020202020204" pitchFamily="34" charset="0"/>
            </a:endParaRPr>
          </a:p>
          <a:p>
            <a:pPr indent="449580" algn="ctr">
              <a:lnSpc>
                <a:spcPct val="107000"/>
              </a:lnSpc>
              <a:spcAft>
                <a:spcPts val="800"/>
              </a:spcAft>
            </a:pPr>
            <a:r>
              <a:rPr lang="pt-BR" sz="900" u="sng" dirty="0">
                <a:effectLst/>
                <a:latin typeface="Action Man" panose="00000400000000000000" pitchFamily="2" charset="0"/>
                <a:ea typeface="Calibri" panose="020F0502020204030204" pitchFamily="34" charset="0"/>
                <a:cs typeface="Arial" panose="020B0604020202020204" pitchFamily="34" charset="0"/>
              </a:rPr>
              <a:t>DESEMPENHO POUCO SATISFATÓRIO</a:t>
            </a:r>
            <a:r>
              <a:rPr lang="pt-BR" sz="900" dirty="0">
                <a:effectLst/>
                <a:latin typeface="Action Man" panose="00000400000000000000" pitchFamily="2" charset="0"/>
                <a:ea typeface="Calibri" panose="020F0502020204030204" pitchFamily="34" charset="0"/>
                <a:cs typeface="Arial" panose="020B0604020202020204" pitchFamily="34" charset="0"/>
              </a:rPr>
              <a:t> 	(</a:t>
            </a:r>
            <a:r>
              <a:rPr lang="pt-BR" sz="900" u="sng" dirty="0">
                <a:effectLst/>
                <a:latin typeface="Action Man" panose="00000400000000000000" pitchFamily="2" charset="0"/>
                <a:ea typeface="Calibri" panose="020F0502020204030204" pitchFamily="34" charset="0"/>
                <a:cs typeface="Arial" panose="020B0604020202020204" pitchFamily="34" charset="0"/>
              </a:rPr>
              <a:t>DPS)</a:t>
            </a:r>
            <a:endParaRPr lang="pt-BR" sz="9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pPr>
            <a:r>
              <a:rPr lang="pt-BR" sz="1000" dirty="0">
                <a:effectLst/>
                <a:latin typeface="Arial Black" panose="020B0A04020102020204" pitchFamily="34" charset="0"/>
                <a:ea typeface="Calibri" panose="020F0502020204030204" pitchFamily="34" charset="0"/>
                <a:cs typeface="Arial" panose="020B0604020202020204" pitchFamily="34" charset="0"/>
              </a:rPr>
              <a:t>(       )Identifica as esta</a:t>
            </a:r>
            <a:r>
              <a:rPr lang="pt-BR" sz="1000" dirty="0">
                <a:effectLst/>
                <a:latin typeface="Arial Black" panose="020B0A04020102020204" pitchFamily="34" charset="0"/>
                <a:ea typeface="Calibri" panose="020F0502020204030204" pitchFamily="34" charset="0"/>
                <a:cs typeface="Cambria" panose="02040503050406030204" pitchFamily="18" charset="0"/>
              </a:rPr>
              <a:t>ç</a:t>
            </a:r>
            <a:r>
              <a:rPr lang="pt-BR" sz="1000" dirty="0">
                <a:effectLst/>
                <a:latin typeface="Arial Black" panose="020B0A04020102020204" pitchFamily="34" charset="0"/>
                <a:ea typeface="Calibri" panose="020F0502020204030204" pitchFamily="34" charset="0"/>
                <a:cs typeface="Action Man" panose="00000400000000000000" pitchFamily="2" charset="0"/>
              </a:rPr>
              <a:t>õ</a:t>
            </a:r>
            <a:r>
              <a:rPr lang="pt-BR" sz="1000" dirty="0">
                <a:effectLst/>
                <a:latin typeface="Arial Black" panose="020B0A04020102020204" pitchFamily="34" charset="0"/>
                <a:ea typeface="Calibri" panose="020F0502020204030204" pitchFamily="34" charset="0"/>
                <a:cs typeface="Arial" panose="020B0604020202020204" pitchFamily="34" charset="0"/>
              </a:rPr>
              <a:t>es do ano?</a:t>
            </a:r>
            <a:endParaRPr lang="pt-BR" sz="10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pt-BR" sz="1000" dirty="0">
                <a:effectLst/>
                <a:latin typeface="Arial Black" panose="020B0A04020102020204" pitchFamily="34" charset="0"/>
                <a:ea typeface="Calibri" panose="020F0502020204030204" pitchFamily="34" charset="0"/>
                <a:cs typeface="Arial" panose="020B0604020202020204" pitchFamily="34" charset="0"/>
              </a:rPr>
              <a:t>(       ) Demonstrou coordena</a:t>
            </a:r>
            <a:r>
              <a:rPr lang="pt-BR" sz="1000" dirty="0">
                <a:effectLst/>
                <a:latin typeface="Arial Black" panose="020B0A04020102020204" pitchFamily="34" charset="0"/>
                <a:ea typeface="Calibri" panose="020F0502020204030204" pitchFamily="34" charset="0"/>
                <a:cs typeface="Cambria" panose="02040503050406030204" pitchFamily="18" charset="0"/>
              </a:rPr>
              <a:t>ç</a:t>
            </a:r>
            <a:r>
              <a:rPr lang="pt-BR" sz="1000" dirty="0">
                <a:effectLst/>
                <a:latin typeface="Arial Black" panose="020B0A04020102020204" pitchFamily="34" charset="0"/>
                <a:ea typeface="Calibri" panose="020F0502020204030204" pitchFamily="34" charset="0"/>
                <a:cs typeface="Action Man" panose="00000400000000000000" pitchFamily="2" charset="0"/>
              </a:rPr>
              <a:t>ã</a:t>
            </a:r>
            <a:r>
              <a:rPr lang="pt-BR" sz="1000" dirty="0">
                <a:effectLst/>
                <a:latin typeface="Arial Black" panose="020B0A04020102020204" pitchFamily="34" charset="0"/>
                <a:ea typeface="Calibri" panose="020F0502020204030204" pitchFamily="34" charset="0"/>
                <a:cs typeface="Arial" panose="020B0604020202020204" pitchFamily="34" charset="0"/>
              </a:rPr>
              <a:t>o de suas habilidades manuais no atendimento adequado a seus interesses e necessidades em situa</a:t>
            </a:r>
            <a:r>
              <a:rPr lang="pt-BR" sz="1000" dirty="0">
                <a:effectLst/>
                <a:latin typeface="Arial Black" panose="020B0A04020102020204" pitchFamily="34" charset="0"/>
                <a:ea typeface="Calibri" panose="020F0502020204030204" pitchFamily="34" charset="0"/>
                <a:cs typeface="Cambria" panose="02040503050406030204" pitchFamily="18" charset="0"/>
              </a:rPr>
              <a:t>ç</a:t>
            </a:r>
            <a:r>
              <a:rPr lang="pt-BR" sz="1000" dirty="0">
                <a:effectLst/>
                <a:latin typeface="Arial Black" panose="020B0A04020102020204" pitchFamily="34" charset="0"/>
                <a:ea typeface="Calibri" panose="020F0502020204030204" pitchFamily="34" charset="0"/>
                <a:cs typeface="Action Man" panose="00000400000000000000" pitchFamily="2" charset="0"/>
              </a:rPr>
              <a:t>õ</a:t>
            </a:r>
            <a:r>
              <a:rPr lang="pt-BR" sz="1000" dirty="0">
                <a:effectLst/>
                <a:latin typeface="Arial Black" panose="020B0A04020102020204" pitchFamily="34" charset="0"/>
                <a:ea typeface="Calibri" panose="020F0502020204030204" pitchFamily="34" charset="0"/>
                <a:cs typeface="Arial" panose="020B0604020202020204" pitchFamily="34" charset="0"/>
              </a:rPr>
              <a:t>es diversas.</a:t>
            </a:r>
            <a:endParaRPr lang="pt-BR" sz="10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pt-BR" sz="1000" dirty="0">
                <a:effectLst/>
                <a:latin typeface="Arial Black" panose="020B0A04020102020204" pitchFamily="34" charset="0"/>
                <a:ea typeface="Calibri" panose="020F0502020204030204" pitchFamily="34" charset="0"/>
                <a:cs typeface="Arial" panose="020B0604020202020204" pitchFamily="34" charset="0"/>
              </a:rPr>
              <a:t>(       )Apresentou  avan</a:t>
            </a:r>
            <a:r>
              <a:rPr lang="pt-BR" sz="1000" dirty="0">
                <a:effectLst/>
                <a:latin typeface="Arial Black" panose="020B0A04020102020204" pitchFamily="34" charset="0"/>
                <a:ea typeface="Calibri" panose="020F0502020204030204" pitchFamily="34" charset="0"/>
                <a:cs typeface="Cambria" panose="02040503050406030204" pitchFamily="18" charset="0"/>
              </a:rPr>
              <a:t>ç</a:t>
            </a:r>
            <a:r>
              <a:rPr lang="pt-BR" sz="1000" dirty="0">
                <a:effectLst/>
                <a:latin typeface="Arial Black" panose="020B0A04020102020204" pitchFamily="34" charset="0"/>
                <a:ea typeface="Calibri" panose="020F0502020204030204" pitchFamily="34" charset="0"/>
                <a:cs typeface="Arial" panose="020B0604020202020204" pitchFamily="34" charset="0"/>
              </a:rPr>
              <a:t>o  nas suas potencialidades individuais no decorrer  das aulas remotas.</a:t>
            </a:r>
            <a:endParaRPr lang="pt-BR" sz="10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pt-BR" sz="1000" dirty="0">
                <a:effectLst/>
                <a:latin typeface="Arial Black" panose="020B0A04020102020204" pitchFamily="34" charset="0"/>
                <a:ea typeface="Calibri" panose="020F0502020204030204" pitchFamily="34" charset="0"/>
                <a:cs typeface="Arial" panose="020B0604020202020204" pitchFamily="34" charset="0"/>
              </a:rPr>
              <a:t>(       ) Identifica as letras do alfabeto já estudadas.</a:t>
            </a:r>
            <a:endParaRPr lang="pt-BR" sz="10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pt-BR" sz="1000" dirty="0">
                <a:effectLst/>
                <a:latin typeface="Arial Black" panose="020B0A04020102020204" pitchFamily="34" charset="0"/>
                <a:ea typeface="Calibri" panose="020F0502020204030204" pitchFamily="34" charset="0"/>
                <a:cs typeface="Arial" panose="020B0604020202020204" pitchFamily="34" charset="0"/>
              </a:rPr>
              <a:t>(       ) Expressou suas ideias, livremente, desejos e sentimentos sobre suas vivências, por meio da linguagem oral e escrita(escrita espontânea), de fotos, desenhos e outras formas de expressão.</a:t>
            </a:r>
            <a:endParaRPr lang="pt-BR" sz="10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pPr>
            <a:r>
              <a:rPr lang="pt-BR" sz="1000" dirty="0">
                <a:effectLst/>
                <a:latin typeface="Arial Black" panose="020B0A04020102020204" pitchFamily="34" charset="0"/>
                <a:ea typeface="Calibri" panose="020F0502020204030204" pitchFamily="34" charset="0"/>
                <a:cs typeface="Arial" panose="020B0604020202020204" pitchFamily="34" charset="0"/>
              </a:rPr>
              <a:t>(       )Realizou as atividades que foram propostas nas aulas remotas?</a:t>
            </a:r>
            <a:endParaRPr lang="pt-BR" sz="10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pPr>
            <a:r>
              <a:rPr lang="pt-BR" sz="1000" dirty="0">
                <a:effectLst/>
                <a:latin typeface="Arial Black" panose="020B0A04020102020204" pitchFamily="34" charset="0"/>
                <a:ea typeface="Calibri" panose="020F0502020204030204" pitchFamily="34" charset="0"/>
                <a:cs typeface="Arial" panose="020B0604020202020204" pitchFamily="34" charset="0"/>
              </a:rPr>
              <a:t>(       )Acionou repertório de imagens, sons, palavras, movimento e cores.</a:t>
            </a:r>
            <a:endParaRPr lang="pt-BR" sz="10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pPr>
            <a:r>
              <a:rPr lang="pt-BR" sz="1000" dirty="0">
                <a:effectLst/>
                <a:latin typeface="Arial Black" panose="020B0A04020102020204" pitchFamily="34" charset="0"/>
                <a:ea typeface="Calibri" panose="020F0502020204030204" pitchFamily="34" charset="0"/>
                <a:cs typeface="Arial" panose="020B0604020202020204" pitchFamily="34" charset="0"/>
              </a:rPr>
              <a:t>(   ) Demonstrou domínio nas rela</a:t>
            </a:r>
            <a:r>
              <a:rPr lang="pt-BR" sz="1000" dirty="0">
                <a:effectLst/>
                <a:latin typeface="Arial Black" panose="020B0A04020102020204" pitchFamily="34" charset="0"/>
                <a:ea typeface="Calibri" panose="020F0502020204030204" pitchFamily="34" charset="0"/>
                <a:cs typeface="Cambria" panose="02040503050406030204" pitchFamily="18" charset="0"/>
              </a:rPr>
              <a:t>ç</a:t>
            </a:r>
            <a:r>
              <a:rPr lang="pt-BR" sz="1000" dirty="0">
                <a:effectLst/>
                <a:latin typeface="Arial Black" panose="020B0A04020102020204" pitchFamily="34" charset="0"/>
                <a:ea typeface="Calibri" panose="020F0502020204030204" pitchFamily="34" charset="0"/>
                <a:cs typeface="Action Man" panose="00000400000000000000" pitchFamily="2" charset="0"/>
              </a:rPr>
              <a:t>õ</a:t>
            </a:r>
            <a:r>
              <a:rPr lang="pt-BR" sz="1000" dirty="0">
                <a:effectLst/>
                <a:latin typeface="Arial Black" panose="020B0A04020102020204" pitchFamily="34" charset="0"/>
                <a:ea typeface="Calibri" panose="020F0502020204030204" pitchFamily="34" charset="0"/>
                <a:cs typeface="Arial" panose="020B0604020202020204" pitchFamily="34" charset="0"/>
              </a:rPr>
              <a:t>es de compara</a:t>
            </a:r>
            <a:r>
              <a:rPr lang="pt-BR" sz="1000" dirty="0">
                <a:effectLst/>
                <a:latin typeface="Arial Black" panose="020B0A04020102020204" pitchFamily="34" charset="0"/>
                <a:ea typeface="Calibri" panose="020F0502020204030204" pitchFamily="34" charset="0"/>
                <a:cs typeface="Cambria" panose="02040503050406030204" pitchFamily="18" charset="0"/>
              </a:rPr>
              <a:t>ç</a:t>
            </a:r>
            <a:r>
              <a:rPr lang="pt-BR" sz="1000" dirty="0">
                <a:effectLst/>
                <a:latin typeface="Arial Black" panose="020B0A04020102020204" pitchFamily="34" charset="0"/>
                <a:ea typeface="Calibri" panose="020F0502020204030204" pitchFamily="34" charset="0"/>
                <a:cs typeface="Action Man" panose="00000400000000000000" pitchFamily="2" charset="0"/>
              </a:rPr>
              <a:t>ã</a:t>
            </a:r>
            <a:r>
              <a:rPr lang="pt-BR" sz="1000" dirty="0">
                <a:effectLst/>
                <a:latin typeface="Arial Black" panose="020B0A04020102020204" pitchFamily="34" charset="0"/>
                <a:ea typeface="Calibri" panose="020F0502020204030204" pitchFamily="34" charset="0"/>
                <a:cs typeface="Arial" panose="020B0604020202020204" pitchFamily="34" charset="0"/>
              </a:rPr>
              <a:t>o entre objetos, observando e comparando suas propriedades.</a:t>
            </a:r>
            <a:endParaRPr lang="pt-BR" sz="10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pPr>
            <a:r>
              <a:rPr lang="pt-BR" sz="1000" dirty="0">
                <a:effectLst/>
                <a:latin typeface="Arial Black" panose="020B0A04020102020204" pitchFamily="34" charset="0"/>
                <a:ea typeface="Calibri" panose="020F0502020204030204" pitchFamily="34" charset="0"/>
                <a:cs typeface="Arial" panose="020B0604020202020204" pitchFamily="34" charset="0"/>
              </a:rPr>
              <a:t>(       )Mostrou se autônomo, capaz de tomar iniciativas para a realizar os comandos pelo  professor.</a:t>
            </a:r>
            <a:endParaRPr lang="pt-BR" sz="10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pPr>
            <a:r>
              <a:rPr lang="pt-BR" sz="1000" dirty="0">
                <a:effectLst/>
                <a:latin typeface="Arial Black" panose="020B0A04020102020204" pitchFamily="34" charset="0"/>
                <a:ea typeface="Calibri" panose="020F0502020204030204" pitchFamily="34" charset="0"/>
                <a:cs typeface="Arial" panose="020B0604020202020204" pitchFamily="34" charset="0"/>
              </a:rPr>
              <a:t>(       )A crian</a:t>
            </a:r>
            <a:r>
              <a:rPr lang="pt-BR" sz="1000" dirty="0">
                <a:effectLst/>
                <a:latin typeface="Arial Black" panose="020B0A04020102020204" pitchFamily="34" charset="0"/>
                <a:ea typeface="Calibri" panose="020F0502020204030204" pitchFamily="34" charset="0"/>
                <a:cs typeface="Cambria" panose="02040503050406030204" pitchFamily="18" charset="0"/>
              </a:rPr>
              <a:t>ç</a:t>
            </a:r>
            <a:r>
              <a:rPr lang="pt-BR" sz="1000" dirty="0">
                <a:effectLst/>
                <a:latin typeface="Arial Black" panose="020B0A04020102020204" pitchFamily="34" charset="0"/>
                <a:ea typeface="Calibri" panose="020F0502020204030204" pitchFamily="34" charset="0"/>
                <a:cs typeface="Arial" panose="020B0604020202020204" pitchFamily="34" charset="0"/>
              </a:rPr>
              <a:t>a compreende sobre as manifesta</a:t>
            </a:r>
            <a:r>
              <a:rPr lang="pt-BR" sz="1000" dirty="0">
                <a:effectLst/>
                <a:latin typeface="Arial Black" panose="020B0A04020102020204" pitchFamily="34" charset="0"/>
                <a:ea typeface="Calibri" panose="020F0502020204030204" pitchFamily="34" charset="0"/>
                <a:cs typeface="Cambria" panose="02040503050406030204" pitchFamily="18" charset="0"/>
              </a:rPr>
              <a:t>ç</a:t>
            </a:r>
            <a:r>
              <a:rPr lang="pt-BR" sz="1000" dirty="0">
                <a:effectLst/>
                <a:latin typeface="Arial Black" panose="020B0A04020102020204" pitchFamily="34" charset="0"/>
                <a:ea typeface="Calibri" panose="020F0502020204030204" pitchFamily="34" charset="0"/>
                <a:cs typeface="Action Man" panose="00000400000000000000" pitchFamily="2" charset="0"/>
              </a:rPr>
              <a:t>õ</a:t>
            </a:r>
            <a:r>
              <a:rPr lang="pt-BR" sz="1000" dirty="0">
                <a:effectLst/>
                <a:latin typeface="Arial Black" panose="020B0A04020102020204" pitchFamily="34" charset="0"/>
                <a:ea typeface="Calibri" panose="020F0502020204030204" pitchFamily="34" charset="0"/>
                <a:cs typeface="Arial" panose="020B0604020202020204" pitchFamily="34" charset="0"/>
              </a:rPr>
              <a:t>es culturais de e artísticas de sua região?</a:t>
            </a:r>
            <a:endParaRPr lang="pt-BR" sz="10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pPr>
            <a:r>
              <a:rPr lang="pt-BR" sz="1000" dirty="0">
                <a:effectLst/>
                <a:latin typeface="Arial Black" panose="020B0A04020102020204" pitchFamily="34" charset="0"/>
                <a:ea typeface="Calibri" panose="020F0502020204030204" pitchFamily="34" charset="0"/>
                <a:cs typeface="Arial" panose="020B0604020202020204" pitchFamily="34" charset="0"/>
              </a:rPr>
              <a:t>(       )Reconhece e identifica diferentes ritmos ou estilos musicais, e o que mais gosta?</a:t>
            </a:r>
            <a:endParaRPr lang="pt-BR" sz="10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pPr>
            <a:r>
              <a:rPr lang="pt-BR" sz="1000" dirty="0">
                <a:effectLst/>
                <a:latin typeface="Arial Black" panose="020B0A04020102020204" pitchFamily="34" charset="0"/>
                <a:ea typeface="Calibri" panose="020F0502020204030204" pitchFamily="34" charset="0"/>
                <a:cs typeface="Arial" panose="020B0604020202020204" pitchFamily="34" charset="0"/>
              </a:rPr>
              <a:t>(      ) A crian</a:t>
            </a:r>
            <a:r>
              <a:rPr lang="pt-BR" sz="1000" dirty="0">
                <a:effectLst/>
                <a:latin typeface="Arial Black" panose="020B0A04020102020204" pitchFamily="34" charset="0"/>
                <a:ea typeface="Calibri" panose="020F0502020204030204" pitchFamily="34" charset="0"/>
                <a:cs typeface="Cambria" panose="02040503050406030204" pitchFamily="18" charset="0"/>
              </a:rPr>
              <a:t>ç</a:t>
            </a:r>
            <a:r>
              <a:rPr lang="pt-BR" sz="1000" dirty="0">
                <a:effectLst/>
                <a:latin typeface="Arial Black" panose="020B0A04020102020204" pitchFamily="34" charset="0"/>
                <a:ea typeface="Calibri" panose="020F0502020204030204" pitchFamily="34" charset="0"/>
                <a:cs typeface="Arial" panose="020B0604020202020204" pitchFamily="34" charset="0"/>
              </a:rPr>
              <a:t>a mostrou se atento aos comandos e instru</a:t>
            </a:r>
            <a:r>
              <a:rPr lang="pt-BR" sz="1000" dirty="0">
                <a:effectLst/>
                <a:latin typeface="Arial Black" panose="020B0A04020102020204" pitchFamily="34" charset="0"/>
                <a:ea typeface="Calibri" panose="020F0502020204030204" pitchFamily="34" charset="0"/>
                <a:cs typeface="Cambria" panose="02040503050406030204" pitchFamily="18" charset="0"/>
              </a:rPr>
              <a:t>ç</a:t>
            </a:r>
            <a:r>
              <a:rPr lang="pt-BR" sz="1000" dirty="0">
                <a:effectLst/>
                <a:latin typeface="Arial Black" panose="020B0A04020102020204" pitchFamily="34" charset="0"/>
                <a:ea typeface="Calibri" panose="020F0502020204030204" pitchFamily="34" charset="0"/>
                <a:cs typeface="Arial" panose="020B0604020202020204" pitchFamily="34" charset="0"/>
              </a:rPr>
              <a:t>ões da professora demonstrando o bom desempenho das atividades propostas?</a:t>
            </a:r>
            <a:endParaRPr lang="pt-BR" sz="10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pt-BR" sz="1000" dirty="0">
                <a:effectLst/>
                <a:latin typeface="Arial Black" panose="020B0A04020102020204" pitchFamily="34" charset="0"/>
                <a:ea typeface="Calibri" panose="020F0502020204030204" pitchFamily="34" charset="0"/>
                <a:cs typeface="Arial" panose="020B0604020202020204" pitchFamily="34" charset="0"/>
              </a:rPr>
              <a:t>(       ) A crian</a:t>
            </a:r>
            <a:r>
              <a:rPr lang="pt-BR" sz="1000" dirty="0">
                <a:effectLst/>
                <a:latin typeface="Arial Black" panose="020B0A04020102020204" pitchFamily="34" charset="0"/>
                <a:ea typeface="Calibri" panose="020F0502020204030204" pitchFamily="34" charset="0"/>
                <a:cs typeface="Cambria" panose="02040503050406030204" pitchFamily="18" charset="0"/>
              </a:rPr>
              <a:t>ç</a:t>
            </a:r>
            <a:r>
              <a:rPr lang="pt-BR" sz="1000" dirty="0">
                <a:effectLst/>
                <a:latin typeface="Arial Black" panose="020B0A04020102020204" pitchFamily="34" charset="0"/>
                <a:ea typeface="Calibri" panose="020F0502020204030204" pitchFamily="34" charset="0"/>
                <a:cs typeface="Arial" panose="020B0604020202020204" pitchFamily="34" charset="0"/>
              </a:rPr>
              <a:t>a entende sobre normas, valores e conv</a:t>
            </a:r>
            <a:r>
              <a:rPr lang="pt-BR" sz="1000" dirty="0">
                <a:effectLst/>
                <a:latin typeface="Arial Black" panose="020B0A04020102020204" pitchFamily="34" charset="0"/>
                <a:ea typeface="Calibri" panose="020F0502020204030204" pitchFamily="34" charset="0"/>
                <a:cs typeface="Action Man" panose="00000400000000000000" pitchFamily="2" charset="0"/>
              </a:rPr>
              <a:t>í</a:t>
            </a:r>
            <a:r>
              <a:rPr lang="pt-BR" sz="1000" dirty="0">
                <a:effectLst/>
                <a:latin typeface="Arial Black" panose="020B0A04020102020204" pitchFamily="34" charset="0"/>
                <a:ea typeface="Calibri" panose="020F0502020204030204" pitchFamily="34" charset="0"/>
                <a:cs typeface="Arial" panose="020B0604020202020204" pitchFamily="34" charset="0"/>
              </a:rPr>
              <a:t>vio social?</a:t>
            </a:r>
            <a:endParaRPr lang="pt-BR" sz="10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pt-BR" sz="1000" dirty="0">
                <a:effectLst/>
                <a:latin typeface="Arial Black" panose="020B0A04020102020204" pitchFamily="34" charset="0"/>
                <a:ea typeface="Calibri" panose="020F0502020204030204" pitchFamily="34" charset="0"/>
                <a:cs typeface="Arial" panose="020B0604020202020204" pitchFamily="34" charset="0"/>
              </a:rPr>
              <a:t>(       ) A crian</a:t>
            </a:r>
            <a:r>
              <a:rPr lang="pt-BR" sz="1000" dirty="0">
                <a:effectLst/>
                <a:latin typeface="Arial Black" panose="020B0A04020102020204" pitchFamily="34" charset="0"/>
                <a:ea typeface="Calibri" panose="020F0502020204030204" pitchFamily="34" charset="0"/>
                <a:cs typeface="Cambria" panose="02040503050406030204" pitchFamily="18" charset="0"/>
              </a:rPr>
              <a:t>ç</a:t>
            </a:r>
            <a:r>
              <a:rPr lang="pt-BR" sz="1000" dirty="0">
                <a:effectLst/>
                <a:latin typeface="Arial Black" panose="020B0A04020102020204" pitchFamily="34" charset="0"/>
                <a:ea typeface="Calibri" panose="020F0502020204030204" pitchFamily="34" charset="0"/>
                <a:cs typeface="Arial" panose="020B0604020202020204" pitchFamily="34" charset="0"/>
              </a:rPr>
              <a:t>a explora os movimentos da dan</a:t>
            </a:r>
            <a:r>
              <a:rPr lang="pt-BR" sz="1000" dirty="0">
                <a:effectLst/>
                <a:latin typeface="Arial Black" panose="020B0A04020102020204" pitchFamily="34" charset="0"/>
                <a:ea typeface="Calibri" panose="020F0502020204030204" pitchFamily="34" charset="0"/>
                <a:cs typeface="Cambria" panose="02040503050406030204" pitchFamily="18" charset="0"/>
              </a:rPr>
              <a:t>ç</a:t>
            </a:r>
            <a:r>
              <a:rPr lang="pt-BR" sz="1000" dirty="0">
                <a:effectLst/>
                <a:latin typeface="Arial Black" panose="020B0A04020102020204" pitchFamily="34" charset="0"/>
                <a:ea typeface="Calibri" panose="020F0502020204030204" pitchFamily="34" charset="0"/>
                <a:cs typeface="Arial" panose="020B0604020202020204" pitchFamily="34" charset="0"/>
              </a:rPr>
              <a:t>a, improvisa, faz combina</a:t>
            </a:r>
            <a:r>
              <a:rPr lang="pt-BR" sz="1000" dirty="0">
                <a:effectLst/>
                <a:latin typeface="Arial Black" panose="020B0A04020102020204" pitchFamily="34" charset="0"/>
                <a:ea typeface="Calibri" panose="020F0502020204030204" pitchFamily="34" charset="0"/>
                <a:cs typeface="Cambria" panose="02040503050406030204" pitchFamily="18" charset="0"/>
              </a:rPr>
              <a:t>ç</a:t>
            </a:r>
            <a:r>
              <a:rPr lang="pt-BR" sz="1000" dirty="0">
                <a:effectLst/>
                <a:latin typeface="Arial Black" panose="020B0A04020102020204" pitchFamily="34" charset="0"/>
                <a:ea typeface="Calibri" panose="020F0502020204030204" pitchFamily="34" charset="0"/>
                <a:cs typeface="Action Man" panose="00000400000000000000" pitchFamily="2" charset="0"/>
              </a:rPr>
              <a:t>õ</a:t>
            </a:r>
            <a:r>
              <a:rPr lang="pt-BR" sz="1000" dirty="0">
                <a:effectLst/>
                <a:latin typeface="Arial Black" panose="020B0A04020102020204" pitchFamily="34" charset="0"/>
                <a:ea typeface="Calibri" panose="020F0502020204030204" pitchFamily="34" charset="0"/>
                <a:cs typeface="Arial" panose="020B0604020202020204" pitchFamily="34" charset="0"/>
              </a:rPr>
              <a:t>es, usando o corpo?</a:t>
            </a:r>
            <a:endParaRPr lang="pt-BR" sz="10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pt-BR" sz="1000" dirty="0">
                <a:effectLst/>
                <a:latin typeface="Arial Black" panose="020B0A04020102020204" pitchFamily="34" charset="0"/>
                <a:ea typeface="Calibri" panose="020F0502020204030204" pitchFamily="34" charset="0"/>
                <a:cs typeface="Arial" panose="020B0604020202020204" pitchFamily="34" charset="0"/>
              </a:rPr>
              <a:t>(       ) A crian</a:t>
            </a:r>
            <a:r>
              <a:rPr lang="pt-BR" sz="1000" dirty="0">
                <a:effectLst/>
                <a:latin typeface="Arial Black" panose="020B0A04020102020204" pitchFamily="34" charset="0"/>
                <a:ea typeface="Calibri" panose="020F0502020204030204" pitchFamily="34" charset="0"/>
                <a:cs typeface="Cambria" panose="02040503050406030204" pitchFamily="18" charset="0"/>
              </a:rPr>
              <a:t>ç</a:t>
            </a:r>
            <a:r>
              <a:rPr lang="pt-BR" sz="1000" dirty="0">
                <a:effectLst/>
                <a:latin typeface="Arial Black" panose="020B0A04020102020204" pitchFamily="34" charset="0"/>
                <a:ea typeface="Calibri" panose="020F0502020204030204" pitchFamily="34" charset="0"/>
                <a:cs typeface="Arial" panose="020B0604020202020204" pitchFamily="34" charset="0"/>
              </a:rPr>
              <a:t>a entende e respeita as opiniões, formas de expressão e características de cada um.</a:t>
            </a:r>
            <a:endParaRPr lang="pt-BR" sz="10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pt-BR" sz="1000" dirty="0">
                <a:effectLst/>
                <a:latin typeface="Arial Black" panose="020B0A04020102020204" pitchFamily="34" charset="0"/>
                <a:ea typeface="Calibri" panose="020F0502020204030204" pitchFamily="34" charset="0"/>
                <a:cs typeface="Arial" panose="020B0604020202020204" pitchFamily="34" charset="0"/>
              </a:rPr>
              <a:t>(       ) Durante atividades propostas, lúdicas, brincadeiras a crian</a:t>
            </a:r>
            <a:r>
              <a:rPr lang="pt-BR" sz="1000" dirty="0">
                <a:effectLst/>
                <a:latin typeface="Arial Black" panose="020B0A04020102020204" pitchFamily="34" charset="0"/>
                <a:ea typeface="Calibri" panose="020F0502020204030204" pitchFamily="34" charset="0"/>
                <a:cs typeface="Cambria" panose="02040503050406030204" pitchFamily="18" charset="0"/>
              </a:rPr>
              <a:t>ç</a:t>
            </a:r>
            <a:r>
              <a:rPr lang="pt-BR" sz="1000" dirty="0">
                <a:effectLst/>
                <a:latin typeface="Arial Black" panose="020B0A04020102020204" pitchFamily="34" charset="0"/>
                <a:ea typeface="Calibri" panose="020F0502020204030204" pitchFamily="34" charset="0"/>
                <a:cs typeface="Arial" panose="020B0604020202020204" pitchFamily="34" charset="0"/>
              </a:rPr>
              <a:t>a tem controle do próprio corpo.</a:t>
            </a:r>
            <a:endParaRPr lang="pt-BR" sz="10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pt-BR" sz="1000" dirty="0">
                <a:effectLst/>
                <a:latin typeface="Arial Black" panose="020B0A04020102020204" pitchFamily="34" charset="0"/>
                <a:ea typeface="Calibri" panose="020F0502020204030204" pitchFamily="34" charset="0"/>
                <a:cs typeface="Arial" panose="020B0604020202020204" pitchFamily="34" charset="0"/>
              </a:rPr>
              <a:t>(       ) A crian</a:t>
            </a:r>
            <a:r>
              <a:rPr lang="pt-BR" sz="1000" dirty="0">
                <a:effectLst/>
                <a:latin typeface="Arial Black" panose="020B0A04020102020204" pitchFamily="34" charset="0"/>
                <a:ea typeface="Calibri" panose="020F0502020204030204" pitchFamily="34" charset="0"/>
                <a:cs typeface="Cambria" panose="02040503050406030204" pitchFamily="18" charset="0"/>
              </a:rPr>
              <a:t>ç</a:t>
            </a:r>
            <a:r>
              <a:rPr lang="pt-BR" sz="1000" dirty="0">
                <a:effectLst/>
                <a:latin typeface="Arial Black" panose="020B0A04020102020204" pitchFamily="34" charset="0"/>
                <a:ea typeface="Calibri" panose="020F0502020204030204" pitchFamily="34" charset="0"/>
                <a:cs typeface="Arial" panose="020B0604020202020204" pitchFamily="34" charset="0"/>
              </a:rPr>
              <a:t>a identifica e escreve seu nome?</a:t>
            </a:r>
            <a:endParaRPr lang="pt-BR" sz="10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pt-BR" sz="1000" dirty="0">
                <a:effectLst/>
                <a:latin typeface="Arial Black" panose="020B0A04020102020204" pitchFamily="34" charset="0"/>
                <a:ea typeface="Calibri" panose="020F0502020204030204" pitchFamily="34" charset="0"/>
                <a:cs typeface="Arial" panose="020B0604020202020204" pitchFamily="34" charset="0"/>
              </a:rPr>
              <a:t>(       )Reconhece gêneros textuais variados, presentes nos livros literários?</a:t>
            </a:r>
            <a:endParaRPr lang="pt-BR" sz="10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pt-BR" sz="1000" dirty="0">
                <a:effectLst/>
                <a:latin typeface="Arial Black" panose="020B0A04020102020204" pitchFamily="34" charset="0"/>
                <a:ea typeface="Calibri" panose="020F0502020204030204" pitchFamily="34" charset="0"/>
                <a:cs typeface="Arial" panose="020B0604020202020204" pitchFamily="34" charset="0"/>
              </a:rPr>
              <a:t>(       )A crian</a:t>
            </a:r>
            <a:r>
              <a:rPr lang="pt-BR" sz="1000" dirty="0">
                <a:effectLst/>
                <a:latin typeface="Arial Black" panose="020B0A04020102020204" pitchFamily="34" charset="0"/>
                <a:ea typeface="Calibri" panose="020F0502020204030204" pitchFamily="34" charset="0"/>
                <a:cs typeface="Cambria" panose="02040503050406030204" pitchFamily="18" charset="0"/>
              </a:rPr>
              <a:t>ç</a:t>
            </a:r>
            <a:r>
              <a:rPr lang="pt-BR" sz="1000" dirty="0">
                <a:effectLst/>
                <a:latin typeface="Arial Black" panose="020B0A04020102020204" pitchFamily="34" charset="0"/>
                <a:ea typeface="Calibri" panose="020F0502020204030204" pitchFamily="34" charset="0"/>
                <a:cs typeface="Arial" panose="020B0604020202020204" pitchFamily="34" charset="0"/>
              </a:rPr>
              <a:t>a estrutura narrativas de situa</a:t>
            </a:r>
            <a:r>
              <a:rPr lang="pt-BR" sz="1000" dirty="0">
                <a:effectLst/>
                <a:latin typeface="Arial Black" panose="020B0A04020102020204" pitchFamily="34" charset="0"/>
                <a:ea typeface="Calibri" panose="020F0502020204030204" pitchFamily="34" charset="0"/>
                <a:cs typeface="Cambria" panose="02040503050406030204" pitchFamily="18" charset="0"/>
              </a:rPr>
              <a:t>ç</a:t>
            </a:r>
            <a:r>
              <a:rPr lang="pt-BR" sz="1000" dirty="0">
                <a:effectLst/>
                <a:latin typeface="Arial Black" panose="020B0A04020102020204" pitchFamily="34" charset="0"/>
                <a:ea typeface="Calibri" panose="020F0502020204030204" pitchFamily="34" charset="0"/>
                <a:cs typeface="Arial" panose="020B0604020202020204" pitchFamily="34" charset="0"/>
              </a:rPr>
              <a:t>ões vividas, utilizando-se de objetos e brinquedos, fantoches, e outros materiais.</a:t>
            </a:r>
            <a:endParaRPr lang="pt-BR" sz="10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pt-BR" sz="900" dirty="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pt-BR" sz="900" dirty="0">
                <a:effectLst/>
                <a:latin typeface="Calibri" panose="020F0502020204030204" pitchFamily="34" charset="0"/>
                <a:ea typeface="Calibri" panose="020F0502020204030204" pitchFamily="34" charset="0"/>
                <a:cs typeface="Arial" panose="020B0604020202020204" pitchFamily="34" charset="0"/>
              </a:rPr>
              <a:t>Professora:_____________________________________________________________Data_______/_______/_________</a:t>
            </a:r>
          </a:p>
          <a:p>
            <a:pPr indent="449580" algn="just">
              <a:lnSpc>
                <a:spcPct val="107000"/>
              </a:lnSpc>
              <a:spcAft>
                <a:spcPts val="800"/>
              </a:spcAft>
            </a:pPr>
            <a:r>
              <a:rPr lang="pt-BR" sz="900" dirty="0">
                <a:effectLst/>
                <a:latin typeface="Calibri" panose="020F0502020204030204" pitchFamily="34" charset="0"/>
                <a:ea typeface="Calibri" panose="020F0502020204030204" pitchFamily="34" charset="0"/>
                <a:cs typeface="Arial" panose="020B0604020202020204" pitchFamily="34" charset="0"/>
              </a:rPr>
              <a:t> </a:t>
            </a:r>
          </a:p>
          <a:p>
            <a:pPr indent="449580" algn="just">
              <a:lnSpc>
                <a:spcPct val="107000"/>
              </a:lnSpc>
              <a:spcAft>
                <a:spcPts val="800"/>
              </a:spcAft>
            </a:pPr>
            <a:r>
              <a:rPr lang="pt-BR" sz="900" dirty="0">
                <a:effectLst/>
                <a:latin typeface="Calibri" panose="020F0502020204030204" pitchFamily="34" charset="0"/>
                <a:ea typeface="Calibri" panose="020F0502020204030204" pitchFamily="34" charset="0"/>
                <a:cs typeface="Arial" panose="020B0604020202020204" pitchFamily="34" charset="0"/>
              </a:rPr>
              <a:t> </a:t>
            </a:r>
          </a:p>
          <a:p>
            <a:pPr indent="449580" algn="just">
              <a:lnSpc>
                <a:spcPct val="107000"/>
              </a:lnSpc>
              <a:spcAft>
                <a:spcPts val="800"/>
              </a:spcAft>
            </a:pPr>
            <a:r>
              <a:rPr lang="pt-BR" sz="900" dirty="0">
                <a:effectLst/>
                <a:latin typeface="Calibri" panose="020F0502020204030204" pitchFamily="34" charset="0"/>
                <a:ea typeface="Calibri" panose="020F0502020204030204" pitchFamily="34" charset="0"/>
                <a:cs typeface="Arial" panose="020B0604020202020204" pitchFamily="34" charset="0"/>
              </a:rPr>
              <a:t> </a:t>
            </a:r>
          </a:p>
          <a:p>
            <a:pPr indent="449580" algn="just">
              <a:lnSpc>
                <a:spcPct val="107000"/>
              </a:lnSpc>
              <a:spcAft>
                <a:spcPts val="800"/>
              </a:spcAft>
            </a:pPr>
            <a:r>
              <a:rPr lang="pt-BR" sz="900" dirty="0">
                <a:effectLst/>
                <a:latin typeface="Calibri" panose="020F0502020204030204" pitchFamily="34" charset="0"/>
                <a:ea typeface="Calibri" panose="020F0502020204030204" pitchFamily="34" charset="0"/>
                <a:cs typeface="Arial" panose="020B0604020202020204" pitchFamily="34" charset="0"/>
              </a:rPr>
              <a:t> </a:t>
            </a:r>
          </a:p>
          <a:p>
            <a:endParaRPr lang="pt-BR" sz="900" dirty="0"/>
          </a:p>
        </p:txBody>
      </p:sp>
    </p:spTree>
    <p:extLst>
      <p:ext uri="{BB962C8B-B14F-4D97-AF65-F5344CB8AC3E}">
        <p14:creationId xmlns:p14="http://schemas.microsoft.com/office/powerpoint/2010/main" val="1878061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Padrão do plano de fundo&#10;&#10;Descrição gerada automaticamente">
            <a:extLst>
              <a:ext uri="{FF2B5EF4-FFF2-40B4-BE49-F238E27FC236}">
                <a16:creationId xmlns:a16="http://schemas.microsoft.com/office/drawing/2014/main" id="{3A5BD39D-BAB6-46A2-A065-D678BE9D87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5" name="Retângulo 4">
            <a:extLst>
              <a:ext uri="{FF2B5EF4-FFF2-40B4-BE49-F238E27FC236}">
                <a16:creationId xmlns:a16="http://schemas.microsoft.com/office/drawing/2014/main" id="{EF24AE93-9ACF-4D36-A648-E560E3F4C269}"/>
              </a:ext>
            </a:extLst>
          </p:cNvPr>
          <p:cNvSpPr/>
          <p:nvPr/>
        </p:nvSpPr>
        <p:spPr>
          <a:xfrm>
            <a:off x="417443" y="496957"/>
            <a:ext cx="5824331" cy="874643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2" name="CaixaDeTexto 1">
            <a:extLst>
              <a:ext uri="{FF2B5EF4-FFF2-40B4-BE49-F238E27FC236}">
                <a16:creationId xmlns:a16="http://schemas.microsoft.com/office/drawing/2014/main" id="{818A4581-C3A5-4ED2-8AF3-DAD8FB2D6467}"/>
              </a:ext>
            </a:extLst>
          </p:cNvPr>
          <p:cNvSpPr txBox="1"/>
          <p:nvPr/>
        </p:nvSpPr>
        <p:spPr>
          <a:xfrm>
            <a:off x="0" y="999883"/>
            <a:ext cx="6244683" cy="7740581"/>
          </a:xfrm>
          <a:prstGeom prst="rect">
            <a:avLst/>
          </a:prstGeom>
          <a:noFill/>
        </p:spPr>
        <p:txBody>
          <a:bodyPr wrap="square" rtlCol="0">
            <a:spAutoFit/>
          </a:bodyPr>
          <a:lstStyle/>
          <a:p>
            <a:pPr algn="just"/>
            <a:r>
              <a:rPr lang="pt-BR" sz="1400" dirty="0"/>
              <a:t>                                        Relatório  individual  do  aluno</a:t>
            </a:r>
          </a:p>
          <a:p>
            <a:pPr algn="just"/>
            <a:endParaRPr lang="pt-BR" sz="1400" dirty="0"/>
          </a:p>
          <a:p>
            <a:pPr lvl="1" algn="just">
              <a:lnSpc>
                <a:spcPct val="150000"/>
              </a:lnSpc>
            </a:pPr>
            <a:r>
              <a:rPr lang="pt-BR" sz="1400" dirty="0"/>
              <a:t>A criança _________ é  sempre alegre ,motivada ,cuidadosa como material escolar , deixa sempre seu lugar organizado , tem sempre à mesa somente os materiais necessários . É uma criança com excelente hábitos de higiene pessoal ,  Usando sempre máscaras reserva após ô lanche e brincadeiras no pátio , obedecendo o distanciamento entre os colegas e as regras contra o Covid19.</a:t>
            </a:r>
          </a:p>
          <a:p>
            <a:pPr lvl="1" algn="just">
              <a:lnSpc>
                <a:spcPct val="150000"/>
              </a:lnSpc>
            </a:pPr>
            <a:r>
              <a:rPr lang="pt-BR" sz="1400" dirty="0"/>
              <a:t>À _________ tem um excelente comportamento com os colegas e demais servidores da escola é amável com os coleguinhas e sempre prestativa tratando-os com amor e respeito . </a:t>
            </a:r>
          </a:p>
          <a:p>
            <a:pPr lvl="1" algn="just">
              <a:lnSpc>
                <a:spcPct val="150000"/>
              </a:lnSpc>
            </a:pPr>
            <a:r>
              <a:rPr lang="pt-BR" sz="1400" dirty="0"/>
              <a:t>durante esse bimestre várias atividades foram desenvolvidas para avançar com  </a:t>
            </a:r>
            <a:r>
              <a:rPr lang="pt-BR" sz="1400" dirty="0" err="1"/>
              <a:t>com</a:t>
            </a:r>
            <a:r>
              <a:rPr lang="pt-BR" sz="1400" dirty="0"/>
              <a:t> a criança tanto na escrita como na leitura.</a:t>
            </a:r>
          </a:p>
          <a:p>
            <a:pPr lvl="1" algn="just">
              <a:lnSpc>
                <a:spcPct val="150000"/>
              </a:lnSpc>
            </a:pPr>
            <a:r>
              <a:rPr lang="pt-BR" sz="1400" dirty="0"/>
              <a:t>À criança _____________ apresentou nesse quarto bimestre um avanço excelente alcançando as habilidades propostas.</a:t>
            </a:r>
          </a:p>
          <a:p>
            <a:pPr lvl="1" algn="just">
              <a:lnSpc>
                <a:spcPct val="150000"/>
              </a:lnSpc>
            </a:pPr>
            <a:r>
              <a:rPr lang="pt-BR" sz="1400" dirty="0"/>
              <a:t>A criança demonstra um ótimo aproveitamento na aquisição da leitura e da escrita .</a:t>
            </a:r>
          </a:p>
          <a:p>
            <a:pPr lvl="1" algn="just">
              <a:lnSpc>
                <a:spcPct val="150000"/>
              </a:lnSpc>
            </a:pPr>
            <a:r>
              <a:rPr lang="pt-BR" sz="1400" dirty="0"/>
              <a:t>Lê e interpreta os textos trabalhados , escreve e ordena frases formando textos coerentes . na matemática entende ou conceito lógico realizando cálculos de adição e subtração, É uma criança que compreende as relações existentes entre os elementos do meio ambiente, Nas atividades orais apresenta desenvoltura em apresentações e teatros, expressando suas ideias e argumentando o que pensa.</a:t>
            </a:r>
          </a:p>
          <a:p>
            <a:pPr algn="just"/>
            <a:r>
              <a:rPr lang="pt-BR" sz="1400" dirty="0"/>
              <a:t>  </a:t>
            </a:r>
          </a:p>
          <a:p>
            <a:pPr algn="just"/>
            <a:endParaRPr lang="pt-BR" sz="1400" dirty="0"/>
          </a:p>
        </p:txBody>
      </p:sp>
    </p:spTree>
    <p:extLst>
      <p:ext uri="{BB962C8B-B14F-4D97-AF65-F5344CB8AC3E}">
        <p14:creationId xmlns:p14="http://schemas.microsoft.com/office/powerpoint/2010/main" val="987556906"/>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248</TotalTime>
  <Words>1181</Words>
  <Application>Microsoft Office PowerPoint</Application>
  <PresentationFormat>Papel A4 (210 x 297 mm)</PresentationFormat>
  <Paragraphs>76</Paragraphs>
  <Slides>6</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6</vt:i4>
      </vt:variant>
    </vt:vector>
  </HeadingPairs>
  <TitlesOfParts>
    <vt:vector size="12" baseType="lpstr">
      <vt:lpstr>Action Man</vt:lpstr>
      <vt:lpstr>Arial</vt:lpstr>
      <vt:lpstr>Arial Black</vt:lpstr>
      <vt:lpstr>Calibri</vt:lpstr>
      <vt:lpstr>Calibri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cleuza santos</dc:creator>
  <cp:lastModifiedBy>cleuza santos</cp:lastModifiedBy>
  <cp:revision>3</cp:revision>
  <cp:lastPrinted>2021-11-28T21:13:20Z</cp:lastPrinted>
  <dcterms:created xsi:type="dcterms:W3CDTF">2021-11-28T18:28:19Z</dcterms:created>
  <dcterms:modified xsi:type="dcterms:W3CDTF">2021-11-28T22:37:11Z</dcterms:modified>
</cp:coreProperties>
</file>