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6" r:id="rId4"/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8" r:id="rId1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66" autoAdjust="0"/>
  </p:normalViewPr>
  <p:slideViewPr>
    <p:cSldViewPr snapToGrid="0">
      <p:cViewPr varScale="1">
        <p:scale>
          <a:sx n="66" d="100"/>
          <a:sy n="66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63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78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9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7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62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72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90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14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60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39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9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A37E9-40DE-4169-92EC-1F767E3BC6B9}" type="datetimeFigureOut">
              <a:rPr lang="pt-BR" smtClean="0"/>
              <a:t>14/11/2021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8F446-2540-4B38-BDEA-9FB128D6C0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20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Zumbi_dos_Palmares" TargetMode="External"/><Relationship Id="rId2" Type="http://schemas.openxmlformats.org/officeDocument/2006/relationships/hyperlink" Target="https://pt.wikipedia.org/wiki/Movimento_negro_no_Brasi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Padrão do plano de fundo&#10;&#10;Descrição gerada automaticamente">
            <a:extLst>
              <a:ext uri="{FF2B5EF4-FFF2-40B4-BE49-F238E27FC236}">
                <a16:creationId xmlns:a16="http://schemas.microsoft.com/office/drawing/2014/main" id="{B0A6F020-D6BC-438D-9A7F-A0BCB9696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6" name="Imagem 5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7C895253-1C1A-4279-86DC-BE5BF0CBB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17" y="2520117"/>
            <a:ext cx="2196740" cy="4297969"/>
          </a:xfrm>
          <a:prstGeom prst="rect">
            <a:avLst/>
          </a:prstGeom>
        </p:spPr>
      </p:pic>
      <p:pic>
        <p:nvPicPr>
          <p:cNvPr id="8" name="Imagem 7" descr="Imagem digital fictícia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CA074B86-F4E9-4016-91B7-71CFB7DE7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85" y="2641600"/>
            <a:ext cx="1934950" cy="41120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5FDD142-AE7E-4773-AC65-ABC3A807B596}"/>
              </a:ext>
            </a:extLst>
          </p:cNvPr>
          <p:cNvSpPr txBox="1"/>
          <p:nvPr/>
        </p:nvSpPr>
        <p:spPr>
          <a:xfrm>
            <a:off x="0" y="653143"/>
            <a:ext cx="10136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>
                <a:latin typeface="Baby Olivia" panose="02000500000000000000" pitchFamily="2" charset="0"/>
              </a:rPr>
              <a:t>20 DE NOVEMBRO  DIA  DA       CONSCIÊNCIA  NEGRA</a:t>
            </a:r>
          </a:p>
        </p:txBody>
      </p:sp>
    </p:spTree>
    <p:extLst>
      <p:ext uri="{BB962C8B-B14F-4D97-AF65-F5344CB8AC3E}">
        <p14:creationId xmlns:p14="http://schemas.microsoft.com/office/powerpoint/2010/main" val="1998567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221974" y="167229"/>
            <a:ext cx="946205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INSTRUMENTOS TRAZIDOS PELOS AFRICANOS PARA O BRASIL</a:t>
            </a:r>
          </a:p>
          <a:p>
            <a:r>
              <a:rPr lang="pt-BR" sz="3200" dirty="0">
                <a:highlight>
                  <a:srgbClr val="FFFF00"/>
                </a:highlight>
              </a:rPr>
              <a:t>AFOXÉ</a:t>
            </a:r>
          </a:p>
          <a:p>
            <a:endParaRPr lang="pt-BR" sz="2400" dirty="0">
              <a:highlight>
                <a:srgbClr val="FFFF00"/>
              </a:highlight>
            </a:endParaRPr>
          </a:p>
          <a:p>
            <a:r>
              <a:rPr lang="pt-BR" sz="2400" dirty="0"/>
              <a:t> CABAÇA COBERTA POR UMA REDINHA DE MALHA, EM CUJAS  INTERSECÇÕES SE COLOCAM SEMENTES OU CONCHAS.</a:t>
            </a:r>
          </a:p>
          <a:p>
            <a:endParaRPr lang="pt-BR" dirty="0"/>
          </a:p>
        </p:txBody>
      </p:sp>
      <p:pic>
        <p:nvPicPr>
          <p:cNvPr id="7170" name="Picture 2" descr="Instrumento Afoxé">
            <a:extLst>
              <a:ext uri="{FF2B5EF4-FFF2-40B4-BE49-F238E27FC236}">
                <a16:creationId xmlns:a16="http://schemas.microsoft.com/office/drawing/2014/main" id="{71C24E1B-DF9D-459B-A001-CD7FA5B5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02" y="2296764"/>
            <a:ext cx="5777777" cy="43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8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132522" y="530087"/>
            <a:ext cx="94620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highlight>
                  <a:srgbClr val="FFFF00"/>
                </a:highlight>
              </a:rPr>
              <a:t>  ATABAQUE</a:t>
            </a:r>
          </a:p>
          <a:p>
            <a:endParaRPr lang="pt-BR" dirty="0"/>
          </a:p>
        </p:txBody>
      </p:sp>
      <p:pic>
        <p:nvPicPr>
          <p:cNvPr id="8194" name="Picture 2" descr="Instrumento Atabaque">
            <a:extLst>
              <a:ext uri="{FF2B5EF4-FFF2-40B4-BE49-F238E27FC236}">
                <a16:creationId xmlns:a16="http://schemas.microsoft.com/office/drawing/2014/main" id="{4AEB8F4E-264C-4EFF-AA23-9FA9C727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28" y="1711107"/>
            <a:ext cx="6155742" cy="46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84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132522" y="530087"/>
            <a:ext cx="94620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3200" dirty="0">
                <a:highlight>
                  <a:srgbClr val="FFFF00"/>
                </a:highlight>
              </a:rPr>
              <a:t>AGOGÔ</a:t>
            </a:r>
            <a:endParaRPr lang="pt-BR" dirty="0">
              <a:highlight>
                <a:srgbClr val="FFFF00"/>
              </a:highlight>
            </a:endParaRPr>
          </a:p>
          <a:p>
            <a:endParaRPr lang="pt-BR" dirty="0"/>
          </a:p>
        </p:txBody>
      </p:sp>
      <p:pic>
        <p:nvPicPr>
          <p:cNvPr id="9218" name="Picture 2" descr="Instrumento Agogô">
            <a:extLst>
              <a:ext uri="{FF2B5EF4-FFF2-40B4-BE49-F238E27FC236}">
                <a16:creationId xmlns:a16="http://schemas.microsoft.com/office/drawing/2014/main" id="{63D0F762-6259-4FEA-A9E8-BC0F57DF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10" y="2081666"/>
            <a:ext cx="5429855" cy="407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8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132522" y="530087"/>
            <a:ext cx="94620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highlight>
                  <a:srgbClr val="FFFF00"/>
                </a:highlight>
              </a:rPr>
              <a:t> BERIMBAU</a:t>
            </a:r>
          </a:p>
          <a:p>
            <a:endParaRPr lang="pt-BR" dirty="0"/>
          </a:p>
        </p:txBody>
      </p:sp>
      <p:pic>
        <p:nvPicPr>
          <p:cNvPr id="10242" name="Picture 2" descr="Instrumento Berimbau">
            <a:extLst>
              <a:ext uri="{FF2B5EF4-FFF2-40B4-BE49-F238E27FC236}">
                <a16:creationId xmlns:a16="http://schemas.microsoft.com/office/drawing/2014/main" id="{7E3A8593-5F0A-49C4-92EB-54E28E1C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39" y="1627857"/>
            <a:ext cx="5545968" cy="415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85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0" y="61686"/>
            <a:ext cx="9906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highlight>
                  <a:srgbClr val="FFFF00"/>
                </a:highlight>
              </a:rPr>
              <a:t>     CONTRIBUIÇÕES DOS NEGROS À ECONOMIA</a:t>
            </a:r>
          </a:p>
          <a:p>
            <a:endParaRPr lang="pt-BR" dirty="0"/>
          </a:p>
          <a:p>
            <a:r>
              <a:rPr lang="pt-BR" sz="2400" dirty="0"/>
              <a:t>A PRINCIPAL A FORMAÇÃO DO BRASIL FOI PARA A  EXTRAÇÃO DE MINERAIS O OURO, FERRO, PRATA E DIAMANTE, ALÉM DOS VEGETAIS, COMO A MADEIRA E OUTROS. E COM ISSO A EUROPA FICOU EUFÓRICA PARA EXPLORAR ESSAS TERRAS, TRAZENDO ASSIM O NEGRO PARA A ECONOMIA BRASILEIRA</a:t>
            </a:r>
          </a:p>
          <a:p>
            <a:endParaRPr lang="pt-BR" dirty="0"/>
          </a:p>
        </p:txBody>
      </p:sp>
      <p:pic>
        <p:nvPicPr>
          <p:cNvPr id="11266" name="Picture 2" descr="Engenho de cana-de-açúcar">
            <a:extLst>
              <a:ext uri="{FF2B5EF4-FFF2-40B4-BE49-F238E27FC236}">
                <a16:creationId xmlns:a16="http://schemas.microsoft.com/office/drawing/2014/main" id="{6861BE4B-6170-49A3-8C95-53033304F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86" y="2163496"/>
            <a:ext cx="6949227" cy="46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84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221974" y="123687"/>
            <a:ext cx="946205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000" dirty="0">
                <a:highlight>
                  <a:srgbClr val="FFFF00"/>
                </a:highlight>
              </a:rPr>
              <a:t>MESMO APÓS A ABOLIÇÃO DA ESCRAVIDÃO </a:t>
            </a:r>
            <a:r>
              <a:rPr lang="pt-BR" sz="2000" dirty="0"/>
              <a:t>O NEGRO AINDA PASSOU POR</a:t>
            </a:r>
          </a:p>
          <a:p>
            <a:r>
              <a:rPr lang="pt-BR" sz="2000" dirty="0"/>
              <a:t>DIVERSOS PROBLEMAS, COMO O SALÁRIO BAIXÍSSIMO, DIFICULDADE DE ENCONTRAR</a:t>
            </a:r>
          </a:p>
          <a:p>
            <a:r>
              <a:rPr lang="pt-BR" sz="2000" dirty="0"/>
              <a:t>EMPREGO,  UM NOVO CENÁRIO COMEÇOU A MUDAR, COM AS DIVERSAS POLÍTICAS PÚBLICAS, PARA GARANTIR UMA VIDA MELHOR.</a:t>
            </a:r>
          </a:p>
          <a:p>
            <a:r>
              <a:rPr lang="pt-BR" sz="2000" dirty="0"/>
              <a:t>MAS AINDA PRECISA LUTAR  COM O PRECONCEITO E O RACISMO, QUE AINDA VIVE  NA SOCIEDADE BRASILEIRA, MESMO QUE ESTA ESTEJA TENTANDO COMBATÊ-LA.</a:t>
            </a:r>
          </a:p>
          <a:p>
            <a:endParaRPr lang="pt-BR" dirty="0"/>
          </a:p>
        </p:txBody>
      </p:sp>
      <p:pic>
        <p:nvPicPr>
          <p:cNvPr id="12290" name="Picture 2" descr="Guerra dos Canudos">
            <a:extLst>
              <a:ext uri="{FF2B5EF4-FFF2-40B4-BE49-F238E27FC236}">
                <a16:creationId xmlns:a16="http://schemas.microsoft.com/office/drawing/2014/main" id="{CAA89374-18C2-4E80-BA33-6DE793895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5" y="2055814"/>
            <a:ext cx="5859512" cy="45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14A3737-D258-4181-99FD-2D91D092FA39}"/>
              </a:ext>
            </a:extLst>
          </p:cNvPr>
          <p:cNvSpPr txBox="1"/>
          <p:nvPr/>
        </p:nvSpPr>
        <p:spPr>
          <a:xfrm>
            <a:off x="6081486" y="2055814"/>
            <a:ext cx="3824513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E ESTÁ É UMA DATA DE EXTREMA IMPORTÂNCIA PARA SER TRABALHADA EM SALA DE AULA, POIS ELA OPORTUNIZA QUE SEJAM TRATADOS ASSUNTOS E TEMAS RELACIONADOS AO PRECONCEITO, RESPEITO E IGUALDADE ENTRE OS HOMENS, INDEPENDENTE DA COR DA SUA PELE. É UMA DATA RICA PARA VALORIZARMOS A ANCESTRALIDADE E TODA A RICA CULTURA TRAZIDA DA ÁFRICA E QUE HOJE, CARACTERIZA TAMBÉM A NOSSA CULTURA BRASILEIRA.</a:t>
            </a:r>
          </a:p>
          <a:p>
            <a:pPr algn="l"/>
            <a:endParaRPr lang="pt-BR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60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Círculo&#10;&#10;Descrição gerada automaticamente">
            <a:extLst>
              <a:ext uri="{FF2B5EF4-FFF2-40B4-BE49-F238E27FC236}">
                <a16:creationId xmlns:a16="http://schemas.microsoft.com/office/drawing/2014/main" id="{CFCB1237-FC73-4056-879E-6B04AF8FF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71" y="4869542"/>
            <a:ext cx="1683657" cy="16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4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CA31B02-11E6-4EF6-9653-7B9236D8A328}"/>
              </a:ext>
            </a:extLst>
          </p:cNvPr>
          <p:cNvSpPr txBox="1"/>
          <p:nvPr/>
        </p:nvSpPr>
        <p:spPr>
          <a:xfrm>
            <a:off x="175591" y="654116"/>
            <a:ext cx="973040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O DIA NACIONAL DA CONSCIÊNCIA NEGRA É UMA DATA  PARA LEMBRAR DE TODA A TRAJETÓRIA E CHEGADA DESSE  POVO RESISTENTE, DESSA BRAVA GENTE  QUE LUTA CONSTANTEMENTE  POR SEUS DIREITOS.</a:t>
            </a:r>
          </a:p>
          <a:p>
            <a:pPr algn="just"/>
            <a:endParaRPr lang="pt-BR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MUITAS CRIANÇAS, HOMENS E MULHERES FORAM SEPARADAS DE SUAS FAMÍLIAS, TRAZIDAS ATÉ O BRASIL, DE FORMA DESUMANA E EM CONDIÇÕES DESUMANAS.</a:t>
            </a:r>
          </a:p>
          <a:p>
            <a:pPr algn="just"/>
            <a:endParaRPr lang="pt-BR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ESSAS PESSOAS  VIVERAM POR MUIO TEMPO EM REGIME DE ESCRAVIDÃO.</a:t>
            </a:r>
          </a:p>
          <a:p>
            <a:pPr algn="just"/>
            <a:endParaRPr lang="pt-BR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pPr algn="just"/>
            <a:r>
              <a:rPr lang="pt-BR" b="0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SEM TER DIREITO A COMIDA, UM TETO MORAR E A MAUS TRATOS. ATÉ QUE EM 1988, QUANDO A PRINCESA ISABEL, FILHA DE DOM PEDRO II, ASSINOU A LEI AUREA, EXTINGUINDO ASSIM A ESCRAVIDÃO NO BRASIL.</a:t>
            </a:r>
          </a:p>
          <a:p>
            <a:pPr algn="just"/>
            <a:endParaRPr lang="pt-BR" dirty="0">
              <a:solidFill>
                <a:srgbClr val="333333"/>
              </a:solidFill>
              <a:latin typeface="Arial Black" panose="020B0A04020102020204" pitchFamily="34" charset="0"/>
            </a:endParaRPr>
          </a:p>
          <a:p>
            <a:pPr algn="just"/>
            <a:endParaRPr lang="pt-BR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  <a:p>
            <a:pPr algn="just"/>
            <a:r>
              <a:rPr lang="pt-BR" b="0" i="0" dirty="0">
                <a:solidFill>
                  <a:srgbClr val="202122"/>
                </a:solidFill>
                <a:effectLst/>
                <a:latin typeface="Arial Black" panose="020B0A04020102020204" pitchFamily="34" charset="0"/>
              </a:rPr>
              <a:t>A OCASIÃO É DEDICADA À REFLEXÃO SOBRE A INSERÇÃO DO </a:t>
            </a:r>
            <a:r>
              <a:rPr lang="pt-BR" b="0" i="0" u="none" strike="noStrike" dirty="0">
                <a:solidFill>
                  <a:srgbClr val="0645AD"/>
                </a:solidFill>
                <a:effectLst/>
                <a:latin typeface="Arial Black" panose="020B0A04020102020204" pitchFamily="34" charset="0"/>
                <a:hlinkClick r:id="rId2" tooltip="Movimento negro no Brasil"/>
              </a:rPr>
              <a:t>NEGRO NA SOCIEDADE BRASILEIRA</a:t>
            </a:r>
            <a:r>
              <a:rPr lang="pt-BR" b="0" i="0" dirty="0">
                <a:solidFill>
                  <a:srgbClr val="202122"/>
                </a:solidFill>
                <a:effectLst/>
                <a:latin typeface="Arial Black" panose="020B0A04020102020204" pitchFamily="34" charset="0"/>
              </a:rPr>
              <a:t>. A DATA FOI ESCOLHIDA POR COINCIDIR COM O DIA ATRIBUÍDO À MORTE DE </a:t>
            </a:r>
            <a:r>
              <a:rPr lang="pt-BR" b="0" i="0" u="none" strike="noStrike" dirty="0">
                <a:solidFill>
                  <a:srgbClr val="0645AD"/>
                </a:solidFill>
                <a:effectLst/>
                <a:latin typeface="Arial Black" panose="020B0A04020102020204" pitchFamily="34" charset="0"/>
                <a:hlinkClick r:id="rId3" tooltip="Zumbi dos Palmares"/>
              </a:rPr>
              <a:t>ZUMBI DOS PALMARES</a:t>
            </a:r>
            <a:endParaRPr lang="pt-BR" b="0" i="0" u="none" strike="noStrike" dirty="0">
              <a:solidFill>
                <a:srgbClr val="0645AD"/>
              </a:solidFill>
              <a:effectLst/>
              <a:latin typeface="Arial Black" panose="020B0A04020102020204" pitchFamily="34" charset="0"/>
            </a:endParaRPr>
          </a:p>
          <a:p>
            <a:pPr algn="just"/>
            <a:r>
              <a:rPr lang="pt-BR" dirty="0">
                <a:solidFill>
                  <a:srgbClr val="0645AD"/>
                </a:solidFill>
                <a:latin typeface="Arial Black" panose="020B0A04020102020204" pitchFamily="34" charset="0"/>
              </a:rPr>
              <a:t>DESDE ENTÃO  OS NEGROS  BRASILEROS LUTAM CONTRA O PRECONCEITO, RESPEITO E IGUALDADE.</a:t>
            </a:r>
            <a:endParaRPr lang="pt-BR" b="0" i="0" dirty="0">
              <a:solidFill>
                <a:srgbClr val="333333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221974" y="415742"/>
            <a:ext cx="94620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highlight>
                  <a:srgbClr val="FFFF00"/>
                </a:highlight>
              </a:rPr>
              <a:t>CONTRIBUIÇÕES DOS NEGROS À LINGUAGEM E CULINÁRIA</a:t>
            </a:r>
          </a:p>
          <a:p>
            <a:pPr algn="just"/>
            <a:endParaRPr lang="pt-BR" sz="3600" dirty="0">
              <a:highlight>
                <a:srgbClr val="FFFF00"/>
              </a:highlight>
            </a:endParaRPr>
          </a:p>
          <a:p>
            <a:pPr algn="just"/>
            <a:endParaRPr lang="pt-BR" dirty="0"/>
          </a:p>
          <a:p>
            <a:pPr algn="just"/>
            <a:r>
              <a:rPr lang="pt-BR" sz="3200" dirty="0"/>
              <a:t>NA LINGUAGEM</a:t>
            </a:r>
          </a:p>
          <a:p>
            <a:pPr algn="just"/>
            <a:endParaRPr lang="pt-BR" sz="3200" dirty="0"/>
          </a:p>
          <a:p>
            <a:pPr algn="just"/>
            <a:endParaRPr lang="pt-BR" dirty="0"/>
          </a:p>
          <a:p>
            <a:pPr algn="just"/>
            <a:r>
              <a:rPr lang="pt-BR" sz="2400" dirty="0">
                <a:highlight>
                  <a:srgbClr val="FFFF00"/>
                </a:highlight>
              </a:rPr>
              <a:t>A INFLUÊNCIA AFRICANA NO PORTUGUÊS DO BRASIL EM PALAVRAS COMO CAÇULA, CAFUNÉ, MOLEQUE, MAXIXE E SAMBA, ENTRE CENTENAS DE OUTROS VOCÁBULOS.</a:t>
            </a:r>
          </a:p>
          <a:p>
            <a:pPr algn="just"/>
            <a:endParaRPr lang="pt-BR" dirty="0">
              <a:highlight>
                <a:srgbClr val="FFFF00"/>
              </a:highlight>
            </a:endParaRPr>
          </a:p>
          <a:p>
            <a:pPr algn="just"/>
            <a:endParaRPr lang="pt-BR" dirty="0">
              <a:highlight>
                <a:srgbClr val="FFFF00"/>
              </a:highlight>
            </a:endParaRPr>
          </a:p>
          <a:p>
            <a:pPr algn="just"/>
            <a:r>
              <a:rPr lang="pt-BR" sz="3200" dirty="0"/>
              <a:t>NA CULINÁRIA</a:t>
            </a:r>
          </a:p>
          <a:p>
            <a:pPr algn="just"/>
            <a:endParaRPr lang="pt-BR" dirty="0"/>
          </a:p>
          <a:p>
            <a:pPr algn="just"/>
            <a:r>
              <a:rPr lang="pt-BR" sz="2400" dirty="0">
                <a:highlight>
                  <a:srgbClr val="FFFF00"/>
                </a:highlight>
              </a:rPr>
              <a:t>DEIXARAM PARA A NOSSA ALIMENTAÇÃO. ACARAJÉ, MUNGUNZÁ,</a:t>
            </a:r>
          </a:p>
          <a:p>
            <a:pPr algn="just"/>
            <a:r>
              <a:rPr lang="pt-BR" sz="2400" dirty="0">
                <a:highlight>
                  <a:srgbClr val="FFFF00"/>
                </a:highlight>
              </a:rPr>
              <a:t>QUIBEBE, FAROFA, VATAPÁ. E OUTRAS</a:t>
            </a:r>
          </a:p>
        </p:txBody>
      </p:sp>
    </p:spTree>
    <p:extLst>
      <p:ext uri="{BB962C8B-B14F-4D97-AF65-F5344CB8AC3E}">
        <p14:creationId xmlns:p14="http://schemas.microsoft.com/office/powerpoint/2010/main" val="136233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221974" y="569844"/>
            <a:ext cx="9462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highlight>
                  <a:srgbClr val="FFFF00"/>
                </a:highlight>
              </a:rPr>
              <a:t>FORAM INCORPORADOS AOS HÁBITOS ALIMENTARES DOS BRASILEIROS O</a:t>
            </a:r>
          </a:p>
          <a:p>
            <a:pPr algn="just"/>
            <a:r>
              <a:rPr lang="pt-BR" sz="2400" dirty="0">
                <a:highlight>
                  <a:srgbClr val="FFFF00"/>
                </a:highlight>
              </a:rPr>
              <a:t>ANGU, O CUSCUZ, A PAMONHA E A FEIJOADA, NASCIDA NAS SENZALAS E</a:t>
            </a:r>
          </a:p>
          <a:p>
            <a:pPr algn="just"/>
            <a:r>
              <a:rPr lang="pt-BR" sz="2400" dirty="0">
                <a:highlight>
                  <a:srgbClr val="FFFF00"/>
                </a:highlight>
              </a:rPr>
              <a:t>FEITA A PARTIR DAS SOBRAS DE CARNES DAS REFEIÇÕES QUE ALIMENTAVAM</a:t>
            </a:r>
          </a:p>
          <a:p>
            <a:pPr algn="just"/>
            <a:r>
              <a:rPr lang="pt-BR" sz="2400" dirty="0">
                <a:highlight>
                  <a:srgbClr val="FFFF00"/>
                </a:highlight>
              </a:rPr>
              <a:t>OS SENHORES; O USO DO AZEITE DE DENDÊ, LEITE DE COCO, TEMPEROS E</a:t>
            </a:r>
          </a:p>
          <a:p>
            <a:pPr algn="just"/>
            <a:r>
              <a:rPr lang="pt-BR" sz="2400" dirty="0">
                <a:highlight>
                  <a:srgbClr val="FFFF00"/>
                </a:highlight>
              </a:rPr>
              <a:t>PIMENTAS; E DE PANELAS DE BARRO E DE COLHERES DE PAU.</a:t>
            </a:r>
          </a:p>
          <a:p>
            <a:pPr algn="just"/>
            <a:endParaRPr lang="pt-BR" dirty="0"/>
          </a:p>
        </p:txBody>
      </p:sp>
      <p:pic>
        <p:nvPicPr>
          <p:cNvPr id="1026" name="Picture 2" descr="Culinária Cuscuz">
            <a:extLst>
              <a:ext uri="{FF2B5EF4-FFF2-40B4-BE49-F238E27FC236}">
                <a16:creationId xmlns:a16="http://schemas.microsoft.com/office/drawing/2014/main" id="{D4E72F36-96DA-4E74-8939-B5F19E6B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2" y="2949127"/>
            <a:ext cx="4999796" cy="374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3A04D88-579C-4E76-9F87-D4C2BC81253B}"/>
              </a:ext>
            </a:extLst>
          </p:cNvPr>
          <p:cNvSpPr txBox="1"/>
          <p:nvPr/>
        </p:nvSpPr>
        <p:spPr>
          <a:xfrm>
            <a:off x="3342861" y="157702"/>
            <a:ext cx="94620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highlight>
                  <a:srgbClr val="FFFF00"/>
                </a:highlight>
                <a:latin typeface="Arial Black" panose="020B0A04020102020204" pitchFamily="34" charset="0"/>
              </a:rPr>
              <a:t>CULINÁRIA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364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linária Feijoada">
            <a:extLst>
              <a:ext uri="{FF2B5EF4-FFF2-40B4-BE49-F238E27FC236}">
                <a16:creationId xmlns:a16="http://schemas.microsoft.com/office/drawing/2014/main" id="{F782DAA0-EEF0-4956-B003-4069588C4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50343"/>
            <a:ext cx="5136046" cy="38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ulinária Farofa">
            <a:extLst>
              <a:ext uri="{FF2B5EF4-FFF2-40B4-BE49-F238E27FC236}">
                <a16:creationId xmlns:a16="http://schemas.microsoft.com/office/drawing/2014/main" id="{BBD27714-E6E9-422D-B9DF-E6199A1F9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09" y="3776871"/>
            <a:ext cx="3915741" cy="29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8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115532" y="-204039"/>
            <a:ext cx="967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</a:p>
          <a:p>
            <a:r>
              <a:rPr lang="pt-BR" sz="2400" dirty="0">
                <a:highlight>
                  <a:srgbClr val="FFFF00"/>
                </a:highlight>
              </a:rPr>
              <a:t>CONTRIBUIÇÕES DOS NEGROS AO FOLCLORE DANÇA, MÚSICA, LITERATURA E OUTRAS</a:t>
            </a:r>
          </a:p>
          <a:p>
            <a:endParaRPr lang="pt-BR" dirty="0"/>
          </a:p>
          <a:p>
            <a:pPr algn="just"/>
            <a:r>
              <a:rPr lang="pt-BR" sz="2000" dirty="0"/>
              <a:t>O FOLCLORE É UM CONJUNTO DE MANIFESTAÇÕES CULTURAIS DE ORIGEM POPULAR, TRANSMITIDOS DE GERAÇÃO EM GERAÇÃO. AS TRADIÇÕES, FESTAS, DANÇAS, CANÇÕES, LENDAS, SUPERSTIÇÕES, COMIDAS TÍPICAS, VESTIMENTAS E ARTESANATOS</a:t>
            </a:r>
          </a:p>
          <a:p>
            <a:r>
              <a:rPr lang="pt-BR" sz="2000" dirty="0"/>
              <a:t>CULTIVADOS ESPECIALMENTE PELAS CAMADAS POPULARES.  A ESCRAVIDÃO  FOI RESPONSÁVEL PELA CONTRIBUIÇÃO AFRICANA  PARA O FOLCLORE, PRINCIPALMENTE</a:t>
            </a:r>
          </a:p>
          <a:p>
            <a:r>
              <a:rPr lang="pt-BR" sz="2000" dirty="0"/>
              <a:t>POR QUE OS NEGROS ERAM TRAZIDOS DE DIVERSAS ÁREAS DO VELHO CONTINENTE.</a:t>
            </a:r>
          </a:p>
          <a:p>
            <a:endParaRPr lang="pt-BR" dirty="0"/>
          </a:p>
        </p:txBody>
      </p:sp>
      <p:pic>
        <p:nvPicPr>
          <p:cNvPr id="3074" name="Picture 2" descr="Religião Umbanda">
            <a:extLst>
              <a:ext uri="{FF2B5EF4-FFF2-40B4-BE49-F238E27FC236}">
                <a16:creationId xmlns:a16="http://schemas.microsoft.com/office/drawing/2014/main" id="{BB01BE0A-081C-43F8-A549-B068AB426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24" y="3001843"/>
            <a:ext cx="6005276" cy="393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7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132522" y="530087"/>
            <a:ext cx="9462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highlight>
                  <a:srgbClr val="FFFF00"/>
                </a:highlight>
              </a:rPr>
              <a:t>Frevo</a:t>
            </a:r>
            <a:endParaRPr lang="pt-BR" dirty="0">
              <a:highlight>
                <a:srgbClr val="FFFF00"/>
              </a:highlight>
            </a:endParaRPr>
          </a:p>
          <a:p>
            <a:r>
              <a:rPr lang="pt-BR" sz="2400" dirty="0"/>
              <a:t>É UMA DANÇA COLETIVA, EXECUTADA COM UMA SOMBRINHA, QUE SEVE PARA MANTER O EQUILÍBRIO E EMBELEZAR A COREOGRAFIA. ATUALMENTE, É SÍMBOLO DO CARNAVAL PERNAMBUCANO.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098" name="Picture 2" descr="Dança Frevo">
            <a:extLst>
              <a:ext uri="{FF2B5EF4-FFF2-40B4-BE49-F238E27FC236}">
                <a16:creationId xmlns:a16="http://schemas.microsoft.com/office/drawing/2014/main" id="{47ECE8E3-7E3A-4D68-AE47-1D9575E6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4" y="2413346"/>
            <a:ext cx="5663094" cy="42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381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221974" y="250980"/>
            <a:ext cx="9462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sz="2800" dirty="0">
                <a:highlight>
                  <a:srgbClr val="FFFF00"/>
                </a:highlight>
              </a:rPr>
              <a:t>MARACATU</a:t>
            </a:r>
            <a:endParaRPr lang="pt-BR" dirty="0">
              <a:highlight>
                <a:srgbClr val="FFFF00"/>
              </a:highlight>
            </a:endParaRPr>
          </a:p>
          <a:p>
            <a:r>
              <a:rPr lang="pt-BR" dirty="0"/>
              <a:t> </a:t>
            </a:r>
            <a:r>
              <a:rPr lang="pt-BR" sz="2400" dirty="0"/>
              <a:t>É UM DESFILE CARNAVALESCO, CONHECIDAS COMO COROAÇÃO DOS REIS AFRIACANOS  VINDOS DO CONGO E DE ANGOLA, DE EXPOR SUA FORÇA E SEU PODER, MESMO COM A ESCRAVIDÃO. ATUALMENTE FAZ PARTE DO CARNAVAL DE PERNAMBUCO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122" name="Picture 2" descr="Dança Maracatu">
            <a:extLst>
              <a:ext uri="{FF2B5EF4-FFF2-40B4-BE49-F238E27FC236}">
                <a16:creationId xmlns:a16="http://schemas.microsoft.com/office/drawing/2014/main" id="{D604284B-DBB9-4FF8-9832-B755C1B5A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2" y="2183484"/>
            <a:ext cx="6099728" cy="45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6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0740A03-F0DF-4FAB-9F28-FC750197F9AE}"/>
              </a:ext>
            </a:extLst>
          </p:cNvPr>
          <p:cNvSpPr txBox="1"/>
          <p:nvPr/>
        </p:nvSpPr>
        <p:spPr>
          <a:xfrm>
            <a:off x="221974" y="92767"/>
            <a:ext cx="94620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 </a:t>
            </a:r>
            <a:r>
              <a:rPr lang="pt-BR" sz="3200" dirty="0">
                <a:highlight>
                  <a:srgbClr val="FFFF00"/>
                </a:highlight>
              </a:rPr>
              <a:t>CAPOEIRA</a:t>
            </a:r>
            <a:endParaRPr lang="pt-BR" dirty="0">
              <a:highlight>
                <a:srgbClr val="FFFF00"/>
              </a:highlight>
            </a:endParaRPr>
          </a:p>
          <a:p>
            <a:r>
              <a:rPr lang="pt-BR" sz="2800" dirty="0"/>
              <a:t> TRAZIDA PELOS NEGROS DE ANGOLA, E EM 15 DE JULHO DE 2008 A CAPOEIRA FOI RECONHECIDA COMO PATRIMÔNIO CULTURAL BRASILEIRO E REGISTRADA COMO BEM CULTURAL DE NATUREZA IMATERIAL.</a:t>
            </a:r>
          </a:p>
          <a:p>
            <a:endParaRPr lang="pt-BR" dirty="0"/>
          </a:p>
        </p:txBody>
      </p:sp>
      <p:pic>
        <p:nvPicPr>
          <p:cNvPr id="6146" name="Picture 2" descr="Dança Capoeira">
            <a:extLst>
              <a:ext uri="{FF2B5EF4-FFF2-40B4-BE49-F238E27FC236}">
                <a16:creationId xmlns:a16="http://schemas.microsoft.com/office/drawing/2014/main" id="{F8576D4B-5773-4332-8F3A-67F6EC52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71" y="2373290"/>
            <a:ext cx="6332823" cy="439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100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</TotalTime>
  <Words>694</Words>
  <Application>Microsoft Office PowerPoint</Application>
  <PresentationFormat>Papel A4 (210 x 297 mm)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Baby Olivia</vt:lpstr>
      <vt:lpstr>Calibri</vt:lpstr>
      <vt:lpstr>Calibri Light</vt:lpstr>
      <vt:lpstr>Poppins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cleuza santos</dc:creator>
  <cp:lastModifiedBy>cleuza santos</cp:lastModifiedBy>
  <cp:revision>11</cp:revision>
  <dcterms:created xsi:type="dcterms:W3CDTF">2021-11-06T02:15:09Z</dcterms:created>
  <dcterms:modified xsi:type="dcterms:W3CDTF">2021-11-15T01:42:37Z</dcterms:modified>
</cp:coreProperties>
</file>