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9" d="100"/>
          <a:sy n="69" d="100"/>
        </p:scale>
        <p:origin x="1932"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pt-BR"/>
              <a:t>Clique para editar o título Mestre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6407E49A-6163-4343-AF5F-66D9F7BF6BF7}" type="datetimeFigureOut">
              <a:rPr lang="pt-BR" smtClean="0"/>
              <a:t>17/06/2021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200573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6407E49A-6163-4343-AF5F-66D9F7BF6BF7}" type="datetimeFigureOut">
              <a:rPr lang="pt-BR" smtClean="0"/>
              <a:t>17/06/2021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64988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6407E49A-6163-4343-AF5F-66D9F7BF6BF7}" type="datetimeFigureOut">
              <a:rPr lang="pt-BR" smtClean="0"/>
              <a:t>17/06/2021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886874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6407E49A-6163-4343-AF5F-66D9F7BF6BF7}" type="datetimeFigureOut">
              <a:rPr lang="pt-BR" smtClean="0"/>
              <a:t>17/06/2021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417720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pt-BR"/>
              <a:t>Clique para editar o título Mestre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6407E49A-6163-4343-AF5F-66D9F7BF6BF7}" type="datetimeFigureOut">
              <a:rPr lang="pt-BR" smtClean="0"/>
              <a:t>17/06/2021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3449024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6407E49A-6163-4343-AF5F-66D9F7BF6BF7}" type="datetimeFigureOut">
              <a:rPr lang="pt-BR" smtClean="0"/>
              <a:t>17/06/2021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68534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4" name="Content Placeholder 3"/>
          <p:cNvSpPr>
            <a:spLocks noGrp="1"/>
          </p:cNvSpPr>
          <p:nvPr>
            <p:ph sz="half" idx="2"/>
          </p:nvPr>
        </p:nvSpPr>
        <p:spPr>
          <a:xfrm>
            <a:off x="472381" y="3618442"/>
            <a:ext cx="2901255" cy="532218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6" name="Content Placeholder 5"/>
          <p:cNvSpPr>
            <a:spLocks noGrp="1"/>
          </p:cNvSpPr>
          <p:nvPr>
            <p:ph sz="quarter" idx="4"/>
          </p:nvPr>
        </p:nvSpPr>
        <p:spPr>
          <a:xfrm>
            <a:off x="3471863" y="3618442"/>
            <a:ext cx="2915543" cy="532218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6407E49A-6163-4343-AF5F-66D9F7BF6BF7}" type="datetimeFigureOut">
              <a:rPr lang="pt-BR" smtClean="0"/>
              <a:t>17/06/2021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25305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6407E49A-6163-4343-AF5F-66D9F7BF6BF7}" type="datetimeFigureOut">
              <a:rPr lang="pt-BR" smtClean="0"/>
              <a:t>17/06/2021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3427236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7E49A-6163-4343-AF5F-66D9F7BF6BF7}" type="datetimeFigureOut">
              <a:rPr lang="pt-BR" smtClean="0"/>
              <a:t>17/06/2021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576077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BR"/>
              <a:t>Clique para editar o título Mestre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6407E49A-6163-4343-AF5F-66D9F7BF6BF7}" type="datetimeFigureOut">
              <a:rPr lang="pt-BR" smtClean="0"/>
              <a:t>17/06/2021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949222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t-BR"/>
              <a:t>Clique no ícone para adicionar uma imagem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6407E49A-6163-4343-AF5F-66D9F7BF6BF7}" type="datetimeFigureOut">
              <a:rPr lang="pt-BR" smtClean="0"/>
              <a:t>17/06/2021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9337B8A-1EB2-4CCC-BE95-203901316982}" type="slidenum">
              <a:rPr lang="pt-BR" smtClean="0"/>
              <a:t>‹nº›</a:t>
            </a:fld>
            <a:endParaRPr lang="pt-BR"/>
          </a:p>
        </p:txBody>
      </p:sp>
    </p:spTree>
    <p:extLst>
      <p:ext uri="{BB962C8B-B14F-4D97-AF65-F5344CB8AC3E}">
        <p14:creationId xmlns:p14="http://schemas.microsoft.com/office/powerpoint/2010/main" val="409012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407E49A-6163-4343-AF5F-66D9F7BF6BF7}" type="datetimeFigureOut">
              <a:rPr lang="pt-BR" smtClean="0"/>
              <a:t>17/06/2021</a:t>
            </a:fld>
            <a:endParaRPr lang="pt-B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9337B8A-1EB2-4CCC-BE95-203901316982}" type="slidenum">
              <a:rPr lang="pt-BR" smtClean="0"/>
              <a:t>‹nº›</a:t>
            </a:fld>
            <a:endParaRPr lang="pt-BR"/>
          </a:p>
        </p:txBody>
      </p:sp>
    </p:spTree>
    <p:extLst>
      <p:ext uri="{BB962C8B-B14F-4D97-AF65-F5344CB8AC3E}">
        <p14:creationId xmlns:p14="http://schemas.microsoft.com/office/powerpoint/2010/main" val="14868882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descr="Forma&#10;&#10;Descrição gerada automaticamente com confiança média">
            <a:extLst>
              <a:ext uri="{FF2B5EF4-FFF2-40B4-BE49-F238E27FC236}">
                <a16:creationId xmlns:a16="http://schemas.microsoft.com/office/drawing/2014/main" id="{27BB27F1-FF1C-4308-9BF8-339CD89228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45" y="-246529"/>
            <a:ext cx="7135090" cy="10277220"/>
          </a:xfrm>
          <a:prstGeom prst="rect">
            <a:avLst/>
          </a:prstGeom>
        </p:spPr>
      </p:pic>
      <p:sp>
        <p:nvSpPr>
          <p:cNvPr id="4" name="CaixaDeTexto 3">
            <a:extLst>
              <a:ext uri="{FF2B5EF4-FFF2-40B4-BE49-F238E27FC236}">
                <a16:creationId xmlns:a16="http://schemas.microsoft.com/office/drawing/2014/main" id="{B9B428BA-14E3-455A-95DE-1BF39CD9694A}"/>
              </a:ext>
            </a:extLst>
          </p:cNvPr>
          <p:cNvSpPr txBox="1"/>
          <p:nvPr/>
        </p:nvSpPr>
        <p:spPr>
          <a:xfrm>
            <a:off x="66675" y="110837"/>
            <a:ext cx="6724650" cy="11294567"/>
          </a:xfrm>
          <a:prstGeom prst="rect">
            <a:avLst/>
          </a:prstGeom>
          <a:noFill/>
        </p:spPr>
        <p:txBody>
          <a:bodyPr wrap="square" rtlCol="0">
            <a:spAutoFit/>
          </a:bodyPr>
          <a:lstStyle/>
          <a:p>
            <a:pPr>
              <a:lnSpc>
                <a:spcPct val="107000"/>
              </a:lnSpc>
              <a:spcAft>
                <a:spcPts val="800"/>
              </a:spcAft>
            </a:pPr>
            <a:r>
              <a:rPr lang="pt-BR" sz="900" dirty="0">
                <a:effectLst/>
                <a:latin typeface="Calibri" panose="020F0502020204030204" pitchFamily="34" charset="0"/>
                <a:ea typeface="Calibri" panose="020F0502020204030204" pitchFamily="34" charset="0"/>
                <a:cs typeface="Arial" panose="020B0604020202020204" pitchFamily="34" charset="0"/>
              </a:rPr>
              <a:t>                 Aluno (a)____________________________________________________________________________________</a:t>
            </a:r>
          </a:p>
          <a:p>
            <a:pPr indent="449580" algn="just">
              <a:lnSpc>
                <a:spcPct val="107000"/>
              </a:lnSpc>
              <a:spcAft>
                <a:spcPts val="800"/>
              </a:spcAft>
            </a:pPr>
            <a:r>
              <a:rPr lang="pt-BR" sz="900" dirty="0">
                <a:effectLst/>
                <a:latin typeface="Arial" panose="020B0604020202020204" pitchFamily="34" charset="0"/>
                <a:ea typeface="Calibri" panose="020F0502020204030204" pitchFamily="34" charset="0"/>
                <a:cs typeface="Arial" panose="020B0604020202020204" pitchFamily="34" charset="0"/>
              </a:rPr>
              <a:t>RELATÓRIO  INDIVIDUAL  AULAS  REMOTAS</a:t>
            </a:r>
          </a:p>
          <a:p>
            <a:pPr indent="449580" algn="just">
              <a:lnSpc>
                <a:spcPct val="107000"/>
              </a:lnSpc>
              <a:spcAft>
                <a:spcPts val="800"/>
              </a:spcAft>
            </a:pPr>
            <a:r>
              <a:rPr lang="pt-BR" sz="900" b="1" dirty="0">
                <a:effectLst/>
                <a:latin typeface="Arial" panose="020B0604020202020204" pitchFamily="34" charset="0"/>
                <a:ea typeface="Calibri" panose="020F0502020204030204" pitchFamily="34" charset="0"/>
                <a:cs typeface="Arial" panose="020B0604020202020204" pitchFamily="34" charset="0"/>
              </a:rPr>
              <a:t>Esse relatório visa colher informações do ensino aprendizagem e participações das nossas crianças, agora que estamos mais familiarizados com os recursos tecnológicos e o bom uso que ele pode nos oferecer.  Para que possamos deixar registrado as vivências dos nossos educandos, é necessário que a avaliação seja feito através da observação e desempenho da criança nas aulas remotas, contando com   apoio e total parceria  da família com o professor regente, esse no qual tem o intuito de mediar o conhecimento, firmando assim  elos de afetividade para que assim aconteça a aprendizagem, e de forma gradativa acompanhar o desenvolvimento da criança.</a:t>
            </a:r>
            <a:endParaRPr lang="pt-BR" sz="900" dirty="0">
              <a:effectLst/>
              <a:latin typeface="Arial" panose="020B0604020202020204" pitchFamily="34" charset="0"/>
              <a:ea typeface="Calibri" panose="020F0502020204030204" pitchFamily="34" charset="0"/>
              <a:cs typeface="Arial" panose="020B0604020202020204" pitchFamily="34" charset="0"/>
            </a:endParaRPr>
          </a:p>
          <a:p>
            <a:pPr indent="449580" algn="just">
              <a:lnSpc>
                <a:spcPct val="107000"/>
              </a:lnSpc>
              <a:spcAft>
                <a:spcPts val="800"/>
              </a:spcAft>
            </a:pPr>
            <a:r>
              <a:rPr lang="pt-BR" sz="900" dirty="0">
                <a:effectLst/>
                <a:latin typeface="Arial Black" panose="020B0A04020102020204" pitchFamily="34" charset="0"/>
                <a:ea typeface="Calibri" panose="020F0502020204030204" pitchFamily="34" charset="0"/>
                <a:cs typeface="Arial" panose="020B0604020202020204" pitchFamily="34" charset="0"/>
              </a:rPr>
              <a:t>Observações sobre a participação com a família e relatado a escola.</a:t>
            </a:r>
          </a:p>
          <a:p>
            <a:pPr indent="360000" algn="just">
              <a:spcAft>
                <a:spcPts val="800"/>
              </a:spcAft>
            </a:pPr>
            <a:r>
              <a:rPr lang="pt-BR" sz="1000" dirty="0">
                <a:effectLst/>
                <a:latin typeface="Arial Black" panose="020B0A04020102020204" pitchFamily="34" charset="0"/>
                <a:ea typeface="Calibri" panose="020F0502020204030204" pitchFamily="34" charset="0"/>
                <a:cs typeface="Arial" panose="020B0604020202020204" pitchFamily="34" charset="0"/>
              </a:rPr>
              <a:t>(  )houve interação com a família</a:t>
            </a:r>
          </a:p>
          <a:p>
            <a:pPr indent="360000" algn="just">
              <a:spcAft>
                <a:spcPts val="800"/>
              </a:spcAft>
            </a:pPr>
            <a:r>
              <a:rPr lang="pt-BR" sz="1000" dirty="0">
                <a:effectLst/>
                <a:latin typeface="Arial Black" panose="020B0A04020102020204" pitchFamily="34" charset="0"/>
                <a:ea typeface="Calibri" panose="020F0502020204030204" pitchFamily="34" charset="0"/>
                <a:cs typeface="Arial" panose="020B0604020202020204" pitchFamily="34" charset="0"/>
              </a:rPr>
              <a:t>(  )não houve interação com a família</a:t>
            </a:r>
          </a:p>
          <a:p>
            <a:pPr indent="360000" algn="just">
              <a:spcAft>
                <a:spcPts val="800"/>
              </a:spcAft>
            </a:pPr>
            <a:r>
              <a:rPr lang="pt-BR" sz="1000" dirty="0">
                <a:effectLst/>
                <a:latin typeface="Arial Black" panose="020B0A04020102020204" pitchFamily="34" charset="0"/>
                <a:ea typeface="Calibri" panose="020F0502020204030204" pitchFamily="34" charset="0"/>
                <a:cs typeface="Arial" panose="020B0604020202020204" pitchFamily="34" charset="0"/>
              </a:rPr>
              <a:t>(  )obtive respostas com as chamadas telefônicas</a:t>
            </a:r>
          </a:p>
          <a:p>
            <a:pPr indent="360000" algn="just">
              <a:spcAft>
                <a:spcPts val="800"/>
              </a:spcAft>
            </a:pPr>
            <a:r>
              <a:rPr lang="pt-BR" sz="1000" dirty="0">
                <a:effectLst/>
                <a:latin typeface="Arial Black" panose="020B0A04020102020204" pitchFamily="34" charset="0"/>
                <a:ea typeface="Calibri" panose="020F0502020204030204" pitchFamily="34" charset="0"/>
                <a:cs typeface="Arial" panose="020B0604020202020204" pitchFamily="34" charset="0"/>
              </a:rPr>
              <a:t>(  )não obtive respostas com as chamadas telefônicas</a:t>
            </a:r>
          </a:p>
          <a:p>
            <a:pPr indent="360000" algn="just">
              <a:spcAft>
                <a:spcPts val="800"/>
              </a:spcAft>
            </a:pPr>
            <a:r>
              <a:rPr lang="pt-BR" sz="1000" dirty="0">
                <a:effectLst/>
                <a:latin typeface="Arial Black" panose="020B0A04020102020204" pitchFamily="34" charset="0"/>
                <a:ea typeface="Calibri" panose="020F0502020204030204" pitchFamily="34" charset="0"/>
                <a:cs typeface="Arial" panose="020B0604020202020204" pitchFamily="34" charset="0"/>
              </a:rPr>
              <a:t>(  )demonstrou interesse em apoiar na realização das atividades remotas.</a:t>
            </a:r>
          </a:p>
          <a:p>
            <a:pPr indent="360000" algn="just">
              <a:spcAft>
                <a:spcPts val="800"/>
              </a:spcAft>
            </a:pPr>
            <a:r>
              <a:rPr lang="pt-BR" sz="1000" dirty="0">
                <a:effectLst/>
                <a:latin typeface="Arial Black" panose="020B0A04020102020204" pitchFamily="34" charset="0"/>
                <a:ea typeface="Calibri" panose="020F0502020204030204" pitchFamily="34" charset="0"/>
                <a:cs typeface="Arial" panose="020B0604020202020204" pitchFamily="34" charset="0"/>
              </a:rPr>
              <a:t>(  )não demonstrou interesse em apoiar na realização das atividades remotas</a:t>
            </a:r>
          </a:p>
          <a:p>
            <a:pPr indent="449580" algn="just">
              <a:lnSpc>
                <a:spcPct val="107000"/>
              </a:lnSpc>
              <a:spcAft>
                <a:spcPts val="800"/>
              </a:spcAft>
            </a:pPr>
            <a:r>
              <a:rPr lang="pt-BR" sz="900" i="1" u="sng" dirty="0">
                <a:effectLst/>
                <a:latin typeface="Calibri" panose="020F0502020204030204" pitchFamily="34" charset="0"/>
                <a:ea typeface="Calibri" panose="020F0502020204030204" pitchFamily="34" charset="0"/>
                <a:cs typeface="Arial" panose="020B0604020202020204" pitchFamily="34" charset="0"/>
              </a:rPr>
              <a:t>Todos os aspectos avaliados por este relatório estão em consonância com o disposto na Base Nacional Comum Curricular de acordo com os Campos de Experiências, BNCC, com as  HABILIDADES desenvolvidas no SEGUNDO bimestre, as crianças foram avaliadas de acordo com fotos, vídeos chamadas e áudios. </a:t>
            </a:r>
            <a:endParaRPr lang="pt-BR" sz="900" dirty="0">
              <a:effectLst/>
              <a:latin typeface="Calibri" panose="020F0502020204030204" pitchFamily="34" charset="0"/>
              <a:ea typeface="Calibri" panose="020F0502020204030204" pitchFamily="34" charset="0"/>
              <a:cs typeface="Arial" panose="020B0604020202020204" pitchFamily="34" charset="0"/>
            </a:endParaRPr>
          </a:p>
          <a:p>
            <a:pPr indent="449580" algn="ctr">
              <a:lnSpc>
                <a:spcPct val="107000"/>
              </a:lnSpc>
              <a:spcAft>
                <a:spcPts val="800"/>
              </a:spcAft>
            </a:pPr>
            <a:r>
              <a:rPr lang="pt-BR" sz="900" u="sng" dirty="0">
                <a:effectLst/>
                <a:latin typeface="Action Man" panose="00000400000000000000" pitchFamily="2" charset="0"/>
                <a:ea typeface="Calibri" panose="020F0502020204030204" pitchFamily="34" charset="0"/>
                <a:cs typeface="Arial" panose="020B0604020202020204" pitchFamily="34" charset="0"/>
              </a:rPr>
              <a:t>DESEMPENHO SATISFATÓRIO</a:t>
            </a:r>
            <a:r>
              <a:rPr lang="pt-BR" sz="900" dirty="0">
                <a:effectLst/>
                <a:latin typeface="Action Man" panose="00000400000000000000" pitchFamily="2" charset="0"/>
                <a:ea typeface="Calibri" panose="020F0502020204030204" pitchFamily="34" charset="0"/>
                <a:cs typeface="Arial" panose="020B0604020202020204" pitchFamily="34" charset="0"/>
              </a:rPr>
              <a:t>	(</a:t>
            </a:r>
            <a:r>
              <a:rPr lang="pt-BR" sz="900" u="sng" dirty="0">
                <a:effectLst/>
                <a:latin typeface="Action Man" panose="00000400000000000000" pitchFamily="2" charset="0"/>
                <a:ea typeface="Calibri" panose="020F0502020204030204" pitchFamily="34" charset="0"/>
                <a:cs typeface="Arial" panose="020B0604020202020204" pitchFamily="34" charset="0"/>
              </a:rPr>
              <a:t>DS)</a:t>
            </a:r>
            <a:endParaRPr lang="pt-BR" sz="900" dirty="0">
              <a:effectLst/>
              <a:latin typeface="Calibri" panose="020F0502020204030204" pitchFamily="34" charset="0"/>
              <a:ea typeface="Calibri" panose="020F0502020204030204" pitchFamily="34" charset="0"/>
              <a:cs typeface="Arial" panose="020B0604020202020204" pitchFamily="34" charset="0"/>
            </a:endParaRPr>
          </a:p>
          <a:p>
            <a:pPr indent="449580" algn="ctr">
              <a:lnSpc>
                <a:spcPct val="107000"/>
              </a:lnSpc>
              <a:spcAft>
                <a:spcPts val="800"/>
              </a:spcAft>
            </a:pPr>
            <a:r>
              <a:rPr lang="pt-BR" sz="900" u="sng" dirty="0">
                <a:effectLst/>
                <a:latin typeface="Action Man" panose="00000400000000000000" pitchFamily="2" charset="0"/>
                <a:ea typeface="Calibri" panose="020F0502020204030204" pitchFamily="34" charset="0"/>
                <a:cs typeface="Arial" panose="020B0604020202020204" pitchFamily="34" charset="0"/>
              </a:rPr>
              <a:t>DESEMPENHO POUCO SATISFATÓRIO</a:t>
            </a:r>
            <a:r>
              <a:rPr lang="pt-BR" sz="900" dirty="0">
                <a:effectLst/>
                <a:latin typeface="Action Man" panose="00000400000000000000" pitchFamily="2" charset="0"/>
                <a:ea typeface="Calibri" panose="020F0502020204030204" pitchFamily="34" charset="0"/>
                <a:cs typeface="Arial" panose="020B0604020202020204" pitchFamily="34" charset="0"/>
              </a:rPr>
              <a:t> 	(</a:t>
            </a:r>
            <a:r>
              <a:rPr lang="pt-BR" sz="900" u="sng" dirty="0">
                <a:effectLst/>
                <a:latin typeface="Action Man" panose="00000400000000000000" pitchFamily="2" charset="0"/>
                <a:ea typeface="Calibri" panose="020F0502020204030204" pitchFamily="34" charset="0"/>
                <a:cs typeface="Arial" panose="020B0604020202020204" pitchFamily="34" charset="0"/>
              </a:rPr>
              <a:t>DPS)</a:t>
            </a:r>
            <a:endParaRPr lang="pt-BR" sz="9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)Identifica as esta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ction Man" panose="00000400000000000000" pitchFamily="2" charset="0"/>
              </a:rPr>
              <a:t>õ</a:t>
            </a:r>
            <a:r>
              <a:rPr lang="pt-BR" sz="1000" dirty="0">
                <a:effectLst/>
                <a:latin typeface="Arial Black" panose="020B0A04020102020204" pitchFamily="34" charset="0"/>
                <a:ea typeface="Calibri" panose="020F0502020204030204" pitchFamily="34" charset="0"/>
                <a:cs typeface="Arial" panose="020B0604020202020204" pitchFamily="34" charset="0"/>
              </a:rPr>
              <a:t>es do ano?</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Demonstrou coordena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ction Man" panose="00000400000000000000" pitchFamily="2" charset="0"/>
              </a:rPr>
              <a:t>ã</a:t>
            </a:r>
            <a:r>
              <a:rPr lang="pt-BR" sz="1000" dirty="0">
                <a:effectLst/>
                <a:latin typeface="Arial Black" panose="020B0A04020102020204" pitchFamily="34" charset="0"/>
                <a:ea typeface="Calibri" panose="020F0502020204030204" pitchFamily="34" charset="0"/>
                <a:cs typeface="Arial" panose="020B0604020202020204" pitchFamily="34" charset="0"/>
              </a:rPr>
              <a:t>o de suas habilidades manuais no atendimento adequado a seus interesses e necessidades em situa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ction Man" panose="00000400000000000000" pitchFamily="2" charset="0"/>
              </a:rPr>
              <a:t>õ</a:t>
            </a:r>
            <a:r>
              <a:rPr lang="pt-BR" sz="1000" dirty="0">
                <a:effectLst/>
                <a:latin typeface="Arial Black" panose="020B0A04020102020204" pitchFamily="34" charset="0"/>
                <a:ea typeface="Calibri" panose="020F0502020204030204" pitchFamily="34" charset="0"/>
                <a:cs typeface="Arial" panose="020B0604020202020204" pitchFamily="34" charset="0"/>
              </a:rPr>
              <a:t>es diversas.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)Apresentou  avan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o  nas suas potencialidades individuais no decorrer  das aulas remotas.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Identifica as letras do alfabeto já estudadas.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Expressou suas ideias, livremente, desejos e sentimentos sobre suas vivências, por meio da linguagem oral e escrita(escrita espontânea), de fotos, desenhos e outras formas de expressão.</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)Realizou as atividades que foram propostas nas aulas remotas?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)Acionou repertório de imagens, sons, palavras, movimento e cores.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Demonstrou domínio nas rela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ction Man" panose="00000400000000000000" pitchFamily="2" charset="0"/>
              </a:rPr>
              <a:t>õ</a:t>
            </a:r>
            <a:r>
              <a:rPr lang="pt-BR" sz="1000" dirty="0">
                <a:effectLst/>
                <a:latin typeface="Arial Black" panose="020B0A04020102020204" pitchFamily="34" charset="0"/>
                <a:ea typeface="Calibri" panose="020F0502020204030204" pitchFamily="34" charset="0"/>
                <a:cs typeface="Arial" panose="020B0604020202020204" pitchFamily="34" charset="0"/>
              </a:rPr>
              <a:t>es de compara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ction Man" panose="00000400000000000000" pitchFamily="2" charset="0"/>
              </a:rPr>
              <a:t>ã</a:t>
            </a:r>
            <a:r>
              <a:rPr lang="pt-BR" sz="1000" dirty="0">
                <a:effectLst/>
                <a:latin typeface="Arial Black" panose="020B0A04020102020204" pitchFamily="34" charset="0"/>
                <a:ea typeface="Calibri" panose="020F0502020204030204" pitchFamily="34" charset="0"/>
                <a:cs typeface="Arial" panose="020B0604020202020204" pitchFamily="34" charset="0"/>
              </a:rPr>
              <a:t>o entre objetos, observando e comparando suas propriedades.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)Mostrou se autônomo, capaz de tomar iniciativas para a realizar os comandos pelo  professor.</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compreende sobre as manifesta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ction Man" panose="00000400000000000000" pitchFamily="2" charset="0"/>
              </a:rPr>
              <a:t>õ</a:t>
            </a:r>
            <a:r>
              <a:rPr lang="pt-BR" sz="1000" dirty="0">
                <a:effectLst/>
                <a:latin typeface="Arial Black" panose="020B0A04020102020204" pitchFamily="34" charset="0"/>
                <a:ea typeface="Calibri" panose="020F0502020204030204" pitchFamily="34" charset="0"/>
                <a:cs typeface="Arial" panose="020B0604020202020204" pitchFamily="34" charset="0"/>
              </a:rPr>
              <a:t>es culturais de e artísticas de sua região?</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)Reconhece e identifica diferentes ritmos ou estilos musicais, e o que mais gosta?</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mostrou se atento aos comandos e instru</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ões da professora demonstrando o bom desempenho das atividades propostas?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entende sobre normas, valores e conv</a:t>
            </a:r>
            <a:r>
              <a:rPr lang="pt-BR" sz="1000" dirty="0">
                <a:effectLst/>
                <a:latin typeface="Arial Black" panose="020B0A04020102020204" pitchFamily="34" charset="0"/>
                <a:ea typeface="Calibri" panose="020F0502020204030204" pitchFamily="34" charset="0"/>
                <a:cs typeface="Action Man" panose="00000400000000000000" pitchFamily="2" charset="0"/>
              </a:rPr>
              <a:t>í</a:t>
            </a:r>
            <a:r>
              <a:rPr lang="pt-BR" sz="1000" dirty="0">
                <a:effectLst/>
                <a:latin typeface="Arial Black" panose="020B0A04020102020204" pitchFamily="34" charset="0"/>
                <a:ea typeface="Calibri" panose="020F0502020204030204" pitchFamily="34" charset="0"/>
                <a:cs typeface="Arial" panose="020B0604020202020204" pitchFamily="34" charset="0"/>
              </a:rPr>
              <a:t>vio social?</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explora os movimentos da dan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improvisa, faz combina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ction Man" panose="00000400000000000000" pitchFamily="2" charset="0"/>
              </a:rPr>
              <a:t>õ</a:t>
            </a:r>
            <a:r>
              <a:rPr lang="pt-BR" sz="1000" dirty="0">
                <a:effectLst/>
                <a:latin typeface="Arial Black" panose="020B0A04020102020204" pitchFamily="34" charset="0"/>
                <a:ea typeface="Calibri" panose="020F0502020204030204" pitchFamily="34" charset="0"/>
                <a:cs typeface="Arial" panose="020B0604020202020204" pitchFamily="34" charset="0"/>
              </a:rPr>
              <a:t>es, usando o corpo?</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entende e respeita as opiniões, formas de expressão e características de cada um.</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Durante atividades propostas, lúdicas, brincadeiras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tem controle do próprio corpo.</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identifica e escreve seu nome?</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)Reconhece gêneros textuais variados, presentes nos livros literários?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pt-BR" sz="1000" dirty="0">
                <a:effectLst/>
                <a:latin typeface="Arial Black" panose="020B0A04020102020204" pitchFamily="34" charset="0"/>
                <a:ea typeface="Calibri" panose="020F0502020204030204" pitchFamily="34" charset="0"/>
                <a:cs typeface="Arial" panose="020B0604020202020204" pitchFamily="34" charset="0"/>
              </a:rPr>
              <a:t>(       )A crian</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a estrutura narrativas de situa</a:t>
            </a:r>
            <a:r>
              <a:rPr lang="pt-BR" sz="1000" dirty="0">
                <a:effectLst/>
                <a:latin typeface="Arial Black" panose="020B0A04020102020204" pitchFamily="34" charset="0"/>
                <a:ea typeface="Calibri" panose="020F0502020204030204" pitchFamily="34" charset="0"/>
                <a:cs typeface="Cambria" panose="02040503050406030204" pitchFamily="18" charset="0"/>
              </a:rPr>
              <a:t>ç</a:t>
            </a:r>
            <a:r>
              <a:rPr lang="pt-BR" sz="1000" dirty="0">
                <a:effectLst/>
                <a:latin typeface="Arial Black" panose="020B0A04020102020204" pitchFamily="34" charset="0"/>
                <a:ea typeface="Calibri" panose="020F0502020204030204" pitchFamily="34" charset="0"/>
                <a:cs typeface="Arial" panose="020B0604020202020204" pitchFamily="34" charset="0"/>
              </a:rPr>
              <a:t>ões vividas, utilizando-se de objetos e brinquedos, fantoches, e outros materiais.</a:t>
            </a:r>
            <a:endParaRPr lang="pt-BR" sz="10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pt-BR" sz="900" dirty="0">
                <a:effectLst/>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pt-BR" sz="900" dirty="0">
                <a:effectLst/>
                <a:latin typeface="Calibri" panose="020F0502020204030204" pitchFamily="34" charset="0"/>
                <a:ea typeface="Calibri" panose="020F0502020204030204" pitchFamily="34" charset="0"/>
                <a:cs typeface="Arial" panose="020B0604020202020204" pitchFamily="34" charset="0"/>
              </a:rPr>
              <a:t>Professora:_____________________________________________________________Data_______/_______/_________</a:t>
            </a:r>
          </a:p>
          <a:p>
            <a:pPr indent="449580" algn="just">
              <a:lnSpc>
                <a:spcPct val="107000"/>
              </a:lnSpc>
              <a:spcAft>
                <a:spcPts val="800"/>
              </a:spcAft>
            </a:pPr>
            <a:r>
              <a:rPr lang="pt-BR" sz="900" dirty="0">
                <a:effectLst/>
                <a:latin typeface="Calibri" panose="020F0502020204030204" pitchFamily="34" charset="0"/>
                <a:ea typeface="Calibri" panose="020F0502020204030204" pitchFamily="34" charset="0"/>
                <a:cs typeface="Arial" panose="020B0604020202020204" pitchFamily="34" charset="0"/>
              </a:rPr>
              <a:t> </a:t>
            </a:r>
          </a:p>
          <a:p>
            <a:pPr indent="449580" algn="just">
              <a:lnSpc>
                <a:spcPct val="107000"/>
              </a:lnSpc>
              <a:spcAft>
                <a:spcPts val="800"/>
              </a:spcAft>
            </a:pPr>
            <a:r>
              <a:rPr lang="pt-BR" sz="900" dirty="0">
                <a:effectLst/>
                <a:latin typeface="Calibri" panose="020F0502020204030204" pitchFamily="34" charset="0"/>
                <a:ea typeface="Calibri" panose="020F0502020204030204" pitchFamily="34" charset="0"/>
                <a:cs typeface="Arial" panose="020B0604020202020204" pitchFamily="34" charset="0"/>
              </a:rPr>
              <a:t> </a:t>
            </a:r>
          </a:p>
          <a:p>
            <a:pPr indent="449580" algn="just">
              <a:lnSpc>
                <a:spcPct val="107000"/>
              </a:lnSpc>
              <a:spcAft>
                <a:spcPts val="800"/>
              </a:spcAft>
            </a:pPr>
            <a:r>
              <a:rPr lang="pt-BR" sz="900" dirty="0">
                <a:effectLst/>
                <a:latin typeface="Calibri" panose="020F0502020204030204" pitchFamily="34" charset="0"/>
                <a:ea typeface="Calibri" panose="020F0502020204030204" pitchFamily="34" charset="0"/>
                <a:cs typeface="Arial" panose="020B0604020202020204" pitchFamily="34" charset="0"/>
              </a:rPr>
              <a:t> </a:t>
            </a:r>
          </a:p>
          <a:p>
            <a:pPr indent="449580" algn="just">
              <a:lnSpc>
                <a:spcPct val="107000"/>
              </a:lnSpc>
              <a:spcAft>
                <a:spcPts val="800"/>
              </a:spcAft>
            </a:pPr>
            <a:r>
              <a:rPr lang="pt-BR" sz="900" dirty="0">
                <a:effectLst/>
                <a:latin typeface="Calibri" panose="020F0502020204030204" pitchFamily="34" charset="0"/>
                <a:ea typeface="Calibri" panose="020F0502020204030204" pitchFamily="34" charset="0"/>
                <a:cs typeface="Arial" panose="020B0604020202020204" pitchFamily="34" charset="0"/>
              </a:rPr>
              <a:t> </a:t>
            </a:r>
          </a:p>
          <a:p>
            <a:endParaRPr lang="pt-BR" sz="900" dirty="0"/>
          </a:p>
        </p:txBody>
      </p:sp>
    </p:spTree>
    <p:extLst>
      <p:ext uri="{BB962C8B-B14F-4D97-AF65-F5344CB8AC3E}">
        <p14:creationId xmlns:p14="http://schemas.microsoft.com/office/powerpoint/2010/main" val="3884603209"/>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TotalTime>
  <Words>573</Words>
  <Application>Microsoft Office PowerPoint</Application>
  <PresentationFormat>Papel A4 (210 x 297 mm)</PresentationFormat>
  <Paragraphs>38</Paragraphs>
  <Slides>1</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vt:i4>
      </vt:variant>
    </vt:vector>
  </HeadingPairs>
  <TitlesOfParts>
    <vt:vector size="7" baseType="lpstr">
      <vt:lpstr>Action Man</vt:lpstr>
      <vt:lpstr>Arial</vt:lpstr>
      <vt:lpstr>Arial Black</vt:lpstr>
      <vt:lpstr>Calibri</vt:lpstr>
      <vt:lpstr>Calibri Light</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cleuza santos</dc:creator>
  <cp:lastModifiedBy>cleuza santos</cp:lastModifiedBy>
  <cp:revision>3</cp:revision>
  <dcterms:created xsi:type="dcterms:W3CDTF">2021-06-18T00:49:26Z</dcterms:created>
  <dcterms:modified xsi:type="dcterms:W3CDTF">2021-06-18T01:10:04Z</dcterms:modified>
</cp:coreProperties>
</file>