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6858000" cy="9906000" type="A4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71" autoAdjust="0"/>
    <p:restoredTop sz="94660"/>
  </p:normalViewPr>
  <p:slideViewPr>
    <p:cSldViewPr snapToGrid="0" showGuides="1">
      <p:cViewPr>
        <p:scale>
          <a:sx n="91" d="100"/>
          <a:sy n="91" d="100"/>
        </p:scale>
        <p:origin x="996" y="-3246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pt-BR" smtClean="0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737581-51E1-459A-9361-FDFD652820E9}" type="datetimeFigureOut">
              <a:rPr lang="pt-BR" smtClean="0"/>
              <a:t>28/02/2021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30476B-E7EE-430B-9CF5-7B5F3B606E0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437979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737581-51E1-459A-9361-FDFD652820E9}" type="datetimeFigureOut">
              <a:rPr lang="pt-BR" smtClean="0"/>
              <a:t>28/02/2021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30476B-E7EE-430B-9CF5-7B5F3B606E0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828416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737581-51E1-459A-9361-FDFD652820E9}" type="datetimeFigureOut">
              <a:rPr lang="pt-BR" smtClean="0"/>
              <a:t>28/02/2021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30476B-E7EE-430B-9CF5-7B5F3B606E0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642756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737581-51E1-459A-9361-FDFD652820E9}" type="datetimeFigureOut">
              <a:rPr lang="pt-BR" smtClean="0"/>
              <a:t>28/02/2021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30476B-E7EE-430B-9CF5-7B5F3B606E0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461315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737581-51E1-459A-9361-FDFD652820E9}" type="datetimeFigureOut">
              <a:rPr lang="pt-BR" smtClean="0"/>
              <a:t>28/02/2021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30476B-E7EE-430B-9CF5-7B5F3B606E0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880285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737581-51E1-459A-9361-FDFD652820E9}" type="datetimeFigureOut">
              <a:rPr lang="pt-BR" smtClean="0"/>
              <a:t>28/02/2021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30476B-E7EE-430B-9CF5-7B5F3B606E0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044240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737581-51E1-459A-9361-FDFD652820E9}" type="datetimeFigureOut">
              <a:rPr lang="pt-BR" smtClean="0"/>
              <a:t>28/02/2021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30476B-E7EE-430B-9CF5-7B5F3B606E0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825077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737581-51E1-459A-9361-FDFD652820E9}" type="datetimeFigureOut">
              <a:rPr lang="pt-BR" smtClean="0"/>
              <a:t>28/02/2021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30476B-E7EE-430B-9CF5-7B5F3B606E0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852079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737581-51E1-459A-9361-FDFD652820E9}" type="datetimeFigureOut">
              <a:rPr lang="pt-BR" smtClean="0"/>
              <a:t>28/02/2021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30476B-E7EE-430B-9CF5-7B5F3B606E0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045531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737581-51E1-459A-9361-FDFD652820E9}" type="datetimeFigureOut">
              <a:rPr lang="pt-BR" smtClean="0"/>
              <a:t>28/02/2021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30476B-E7EE-430B-9CF5-7B5F3B606E0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496035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pt-BR" smtClean="0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737581-51E1-459A-9361-FDFD652820E9}" type="datetimeFigureOut">
              <a:rPr lang="pt-BR" smtClean="0"/>
              <a:t>28/02/2021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30476B-E7EE-430B-9CF5-7B5F3B606E0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051366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737581-51E1-459A-9361-FDFD652820E9}" type="datetimeFigureOut">
              <a:rPr lang="pt-BR" smtClean="0"/>
              <a:t>28/02/2021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30476B-E7EE-430B-9CF5-7B5F3B606E0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000914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Espaço Reservado para Conteúdo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9905999"/>
          </a:xfrm>
          <a:prstGeom prst="rect">
            <a:avLst/>
          </a:prstGeom>
        </p:spPr>
      </p:pic>
      <p:sp>
        <p:nvSpPr>
          <p:cNvPr id="5" name="Retângulo de cantos arredondados 4"/>
          <p:cNvSpPr/>
          <p:nvPr/>
        </p:nvSpPr>
        <p:spPr>
          <a:xfrm>
            <a:off x="99152" y="112542"/>
            <a:ext cx="6639274" cy="969247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6" name="CaixaDeTexto 5"/>
          <p:cNvSpPr txBox="1"/>
          <p:nvPr/>
        </p:nvSpPr>
        <p:spPr>
          <a:xfrm>
            <a:off x="1365492" y="112542"/>
            <a:ext cx="4668252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6600" dirty="0" smtClean="0">
                <a:latin typeface="Chiller" panose="04020404031007020602" pitchFamily="82" charset="0"/>
              </a:rPr>
              <a:t>PLANO DIÁRIO</a:t>
            </a:r>
            <a:endParaRPr lang="pt-BR" sz="6600" dirty="0">
              <a:latin typeface="Chiller" panose="04020404031007020602" pitchFamily="82" charset="0"/>
            </a:endParaRPr>
          </a:p>
        </p:txBody>
      </p:sp>
      <p:sp>
        <p:nvSpPr>
          <p:cNvPr id="7" name="CaixaDeTexto 6"/>
          <p:cNvSpPr txBox="1"/>
          <p:nvPr/>
        </p:nvSpPr>
        <p:spPr>
          <a:xfrm>
            <a:off x="198304" y="833542"/>
            <a:ext cx="6540121" cy="79098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400" dirty="0" smtClean="0"/>
              <a:t>Data:_________________  Materiais:___________________________________</a:t>
            </a:r>
          </a:p>
          <a:p>
            <a:r>
              <a:rPr lang="pt-BR" sz="1400" dirty="0" smtClean="0"/>
              <a:t>_________________________________________________________________</a:t>
            </a:r>
          </a:p>
          <a:p>
            <a:r>
              <a:rPr lang="pt-BR" sz="1400" dirty="0" smtClean="0"/>
              <a:t>Tempo previsto:____________________________________________________</a:t>
            </a:r>
          </a:p>
          <a:p>
            <a:r>
              <a:rPr lang="pt-BR" sz="1400" dirty="0" smtClean="0"/>
              <a:t>Espaço: __________________________________________________________</a:t>
            </a:r>
          </a:p>
          <a:p>
            <a:endParaRPr lang="pt-BR" sz="1400" u="sng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pt-BR" sz="14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Objetivos de aprendizagens:</a:t>
            </a:r>
          </a:p>
          <a:p>
            <a:pPr lvl="0"/>
            <a:r>
              <a:rPr lang="pt-PT" sz="1100" dirty="0"/>
              <a:t>(</a:t>
            </a:r>
            <a:r>
              <a:rPr lang="pt-PT" sz="1000" dirty="0"/>
              <a:t>EI03EO01) Demostrar empatia pelos outros, percebendo que as pessoas têm diferentes sentimentos. Necessidades e maneiras de pensar e agir. </a:t>
            </a:r>
            <a:endParaRPr lang="pt-BR" sz="1000" dirty="0"/>
          </a:p>
          <a:p>
            <a:pPr lvl="0"/>
            <a:r>
              <a:rPr lang="pt-PT" sz="1000" dirty="0"/>
              <a:t>(GO-EI03EO08) Identificar situações que representem risco, procedendo de forma a garantir sua integridade física</a:t>
            </a:r>
            <a:r>
              <a:rPr lang="pt-PT" sz="1000" dirty="0" smtClean="0"/>
              <a:t>.</a:t>
            </a:r>
            <a:endParaRPr lang="pt-BR" sz="1000" dirty="0"/>
          </a:p>
          <a:p>
            <a:pPr lvl="0"/>
            <a:r>
              <a:rPr lang="pt-PT" sz="1000" dirty="0" smtClean="0"/>
              <a:t>(</a:t>
            </a:r>
            <a:r>
              <a:rPr lang="pt-PT" sz="1000" dirty="0"/>
              <a:t>EI03EO05) Demonstrar valorização das características de seu corpo e respeitar as características dos outros (crianças e adultos, com os quais convive). 	</a:t>
            </a:r>
          </a:p>
          <a:p>
            <a:pPr lvl="0"/>
            <a:r>
              <a:rPr lang="pt-PT" sz="1000" dirty="0"/>
              <a:t>(EI03CG01) Criar com o corpo formas diversificadas de expressão de sentimentos, sensações e emoções, tanto nas situações do cotidiano quanto em brincadeiras, dança, teatro, música. </a:t>
            </a:r>
            <a:endParaRPr lang="pt-BR" sz="1000" dirty="0"/>
          </a:p>
          <a:p>
            <a:pPr lvl="0"/>
            <a:r>
              <a:rPr lang="pt-PT" sz="1000" dirty="0"/>
              <a:t>(EI03CG02) Demonstrar controle e adequação dos uso de seu corpo em brincadeiras e jogos, escuta e reconto de histórias, atividades artísticas, entre outras possibilidades. </a:t>
            </a:r>
            <a:endParaRPr lang="pt-PT" sz="1000" dirty="0" smtClean="0"/>
          </a:p>
          <a:p>
            <a:pPr lvl="0"/>
            <a:r>
              <a:rPr lang="pt-PT" sz="1000" dirty="0" smtClean="0"/>
              <a:t>(</a:t>
            </a:r>
            <a:r>
              <a:rPr lang="pt-PT" sz="1000" dirty="0"/>
              <a:t>EI03EF01-A) Identificar e escrever seu nome, conhecendo sua história e significado. </a:t>
            </a:r>
            <a:endParaRPr lang="pt-PT" sz="1000" b="1" dirty="0"/>
          </a:p>
          <a:p>
            <a:pPr lvl="0"/>
            <a:r>
              <a:rPr lang="pt-PT" sz="1000" b="1" dirty="0" smtClean="0"/>
              <a:t> </a:t>
            </a:r>
            <a:r>
              <a:rPr lang="pt-PT" sz="1000" dirty="0" smtClean="0"/>
              <a:t>(</a:t>
            </a:r>
            <a:r>
              <a:rPr lang="pt-PT" sz="1000" dirty="0"/>
              <a:t>EI03EF01) Expressar ideias, desejos e sentimentos sobre suas vivências, por meio da linguagem oral e escrita (escrita espontânea), de fotos, desenhos e outras formas de expressão. </a:t>
            </a:r>
            <a:endParaRPr lang="pt-PT" sz="1000" b="1" dirty="0"/>
          </a:p>
          <a:p>
            <a:pPr lvl="0"/>
            <a:r>
              <a:rPr lang="pt-PT" sz="1000" b="1" dirty="0" smtClean="0"/>
              <a:t> </a:t>
            </a:r>
            <a:r>
              <a:rPr lang="pt-PT" sz="1000" dirty="0" smtClean="0"/>
              <a:t>(</a:t>
            </a:r>
            <a:r>
              <a:rPr lang="pt-PT" sz="1000" dirty="0"/>
              <a:t>EI03EF02-A) Produzir, com o auxílio do (a) professor (a), textos orais e escritos, utilizando jogos de palavras, rimas e aliterações. </a:t>
            </a:r>
            <a:endParaRPr lang="pt-PT" sz="1000" b="1" dirty="0"/>
          </a:p>
          <a:p>
            <a:pPr lvl="0"/>
            <a:r>
              <a:rPr lang="pt-PT" sz="1000" b="1" dirty="0" smtClean="0"/>
              <a:t> </a:t>
            </a:r>
            <a:r>
              <a:rPr lang="pt-PT" sz="1000" dirty="0" smtClean="0"/>
              <a:t>(</a:t>
            </a:r>
            <a:r>
              <a:rPr lang="pt-PT" sz="1000" dirty="0"/>
              <a:t>EI03EF02) Inventar brincadeiras cantadas, poemas e canções, criando rimas, aliterações e ritmos. </a:t>
            </a:r>
            <a:endParaRPr lang="pt-PT" sz="1000" dirty="0" smtClean="0"/>
          </a:p>
          <a:p>
            <a:pPr lvl="0"/>
            <a:r>
              <a:rPr lang="pt-PT" sz="1000" dirty="0" smtClean="0"/>
              <a:t>EI03ET01</a:t>
            </a:r>
            <a:r>
              <a:rPr lang="pt-PT" sz="1000" dirty="0"/>
              <a:t>) Estabelecer relações de comparação entre objetos, observando suas propriedades. </a:t>
            </a:r>
            <a:endParaRPr lang="pt-PT" sz="1000" dirty="0" smtClean="0"/>
          </a:p>
          <a:p>
            <a:pPr lvl="0"/>
            <a:r>
              <a:rPr lang="pt-PT" sz="1000" dirty="0" smtClean="0"/>
              <a:t>EI03ET07</a:t>
            </a:r>
            <a:r>
              <a:rPr lang="pt-PT" sz="1000" dirty="0"/>
              <a:t>) Relacionar números às suas respectivas quantidades e identificar o antes, o depois e o entre em uma sequência numérica. </a:t>
            </a:r>
            <a:endParaRPr lang="pt-PT" sz="1000" b="1" dirty="0"/>
          </a:p>
          <a:p>
            <a:pPr lvl="0"/>
            <a:r>
              <a:rPr lang="pt-PT" sz="1000" dirty="0" smtClean="0"/>
              <a:t>GO-EI03ET20</a:t>
            </a:r>
            <a:r>
              <a:rPr lang="pt-PT" sz="1000" dirty="0"/>
              <a:t>) Entender a organização dos grupos sociais e da vida em sociedade a partir dos papéis que os sujeitos desempenham e das relações de interdependência estabelecidas entre eles. </a:t>
            </a:r>
            <a:endParaRPr lang="pt-PT" sz="1000" b="1" dirty="0"/>
          </a:p>
          <a:p>
            <a:pPr lvl="0"/>
            <a:r>
              <a:rPr lang="pt-PT" sz="1000" dirty="0" smtClean="0"/>
              <a:t>GO-EI03ET22</a:t>
            </a:r>
            <a:r>
              <a:rPr lang="pt-PT" sz="1000" dirty="0"/>
              <a:t>) Ter noções da influência das tecnologias no dia a dia das pessoas, percebendo seus aspectos positivos e negativos, no que se refere à saúde, conforto, comunicação, relações sociais, degradação do meio ambiente etc. </a:t>
            </a:r>
            <a:endParaRPr lang="pt-PT" sz="1000" b="1" dirty="0"/>
          </a:p>
          <a:p>
            <a:pPr lvl="0"/>
            <a:r>
              <a:rPr lang="pt-PT" sz="1000" b="1" dirty="0" smtClean="0"/>
              <a:t> </a:t>
            </a:r>
            <a:r>
              <a:rPr lang="pt-PT" sz="1000" dirty="0" smtClean="0"/>
              <a:t>(</a:t>
            </a:r>
            <a:r>
              <a:rPr lang="pt-PT" sz="1000" dirty="0"/>
              <a:t>GO-EI03TS04) Conhecer e diferenciar as manifestações culturais de sua região das de outras localidades, reconhecendo suas características específicas, em momentos vividos dentro e fora da instituição. </a:t>
            </a:r>
            <a:endParaRPr lang="pt-PT" sz="1000" dirty="0" smtClean="0"/>
          </a:p>
          <a:p>
            <a:pPr lvl="0"/>
            <a:r>
              <a:rPr lang="pt-PT" sz="1000" b="1" dirty="0" smtClean="0"/>
              <a:t>(</a:t>
            </a:r>
            <a:r>
              <a:rPr lang="pt-PT" sz="1000" dirty="0"/>
              <a:t>GO-EI03TS05) Acionar repertório de imagens, sons, palavras, movimentos, cores para apreciar gravuras, esculturas, músicas, peças teatrais, filmes, etc., por meio do estranhamento e do deleite. </a:t>
            </a:r>
            <a:endParaRPr lang="pt-PT" sz="1000" dirty="0" smtClean="0"/>
          </a:p>
          <a:p>
            <a:pPr lvl="0"/>
            <a:r>
              <a:rPr lang="pt-PT" sz="1000" dirty="0" smtClean="0"/>
              <a:t>(</a:t>
            </a:r>
            <a:r>
              <a:rPr lang="pt-PT" sz="1000" dirty="0"/>
              <a:t>GO-EI03TS07) Demonstrar conhecimento dos elementos visuais – ponto, linha forma e cor por meio de produções autorais e criativas de pinturas, gravuras, desenhos, colagens, esculturas e/ou fotografias, utilizando materiais variados. </a:t>
            </a:r>
            <a:endParaRPr lang="pt-PT" sz="1000" dirty="0" smtClean="0"/>
          </a:p>
          <a:p>
            <a:pPr lvl="0"/>
            <a:endParaRPr lang="pt-BR" sz="1100" dirty="0" smtClean="0"/>
          </a:p>
          <a:p>
            <a:r>
              <a:rPr lang="pt-BR" sz="1100" dirty="0" smtClean="0"/>
              <a:t>Organização do grupo de crianças:_______________________________________</a:t>
            </a:r>
          </a:p>
          <a:p>
            <a:endParaRPr lang="pt-BR" sz="1100" dirty="0" smtClean="0"/>
          </a:p>
          <a:p>
            <a:r>
              <a:rPr lang="pt-BR" sz="1100" dirty="0" smtClean="0"/>
              <a:t>Perguntas norteadoras: </a:t>
            </a:r>
            <a:r>
              <a:rPr lang="pt-BR" sz="1200" dirty="0" smtClean="0"/>
              <a:t>_________________________________________________________________</a:t>
            </a:r>
          </a:p>
          <a:p>
            <a:r>
              <a:rPr lang="pt-BR" sz="1200" dirty="0" smtClean="0"/>
              <a:t>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</a:t>
            </a:r>
          </a:p>
          <a:p>
            <a:endParaRPr lang="pt-BR" sz="1400" dirty="0" smtClean="0"/>
          </a:p>
          <a:p>
            <a:r>
              <a:rPr lang="pt-BR" sz="1200" dirty="0" smtClean="0"/>
              <a:t>Metodologia:___________________________________________________________________________________________________________________________________________________________</a:t>
            </a:r>
            <a:endParaRPr lang="pt-BR" sz="1600" dirty="0"/>
          </a:p>
        </p:txBody>
      </p:sp>
      <p:pic>
        <p:nvPicPr>
          <p:cNvPr id="8" name="Imagem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83771" y="8528006"/>
            <a:ext cx="1272533" cy="12725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237142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</p:spPr>
        <p:txBody>
          <a:bodyPr/>
          <a:lstStyle/>
          <a:p>
            <a:endParaRPr lang="pt-BR"/>
          </a:p>
        </p:txBody>
      </p:sp>
      <p:sp>
        <p:nvSpPr>
          <p:cNvPr id="5" name="Espaço Reservado para Conteúdo 2"/>
          <p:cNvSpPr>
            <a:spLocks noGrp="1"/>
          </p:cNvSpPr>
          <p:nvPr>
            <p:ph idx="1"/>
          </p:nvPr>
        </p:nvSpPr>
        <p:spPr>
          <a:xfrm>
            <a:off x="471488" y="2637014"/>
            <a:ext cx="5915025" cy="6285266"/>
          </a:xfrm>
        </p:spPr>
        <p:txBody>
          <a:bodyPr/>
          <a:lstStyle/>
          <a:p>
            <a:endParaRPr lang="pt-BR"/>
          </a:p>
        </p:txBody>
      </p:sp>
      <p:sp>
        <p:nvSpPr>
          <p:cNvPr id="6" name="Retângulo 5"/>
          <p:cNvSpPr/>
          <p:nvPr/>
        </p:nvSpPr>
        <p:spPr>
          <a:xfrm>
            <a:off x="782053" y="7443127"/>
            <a:ext cx="5013266" cy="1643449"/>
          </a:xfrm>
          <a:prstGeom prst="rect">
            <a:avLst/>
          </a:prstGeom>
          <a:ln w="381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7" name="Espaço Reservado para Conteúdo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9906000"/>
          </a:xfrm>
          <a:prstGeom prst="rect">
            <a:avLst/>
          </a:prstGeom>
        </p:spPr>
      </p:pic>
      <p:sp>
        <p:nvSpPr>
          <p:cNvPr id="8" name="Retângulo de cantos arredondados 7"/>
          <p:cNvSpPr/>
          <p:nvPr/>
        </p:nvSpPr>
        <p:spPr>
          <a:xfrm>
            <a:off x="471488" y="527405"/>
            <a:ext cx="5915025" cy="8977542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lvl="0" defTabSz="685800">
              <a:defRPr/>
            </a:pPr>
            <a:endParaRPr lang="pt-BR" dirty="0"/>
          </a:p>
        </p:txBody>
      </p:sp>
      <p:sp>
        <p:nvSpPr>
          <p:cNvPr id="9" name="CaixaDeTexto 8"/>
          <p:cNvSpPr txBox="1"/>
          <p:nvPr/>
        </p:nvSpPr>
        <p:spPr>
          <a:xfrm>
            <a:off x="1247274" y="513700"/>
            <a:ext cx="4668252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6600" dirty="0" smtClean="0">
                <a:latin typeface="Chiller" panose="04020404031007020602" pitchFamily="82" charset="0"/>
              </a:rPr>
              <a:t>PLANO DIÁRIO</a:t>
            </a:r>
            <a:endParaRPr lang="pt-BR" sz="6600" dirty="0">
              <a:latin typeface="Chiller" panose="04020404031007020602" pitchFamily="82" charset="0"/>
            </a:endParaRPr>
          </a:p>
        </p:txBody>
      </p:sp>
      <p:sp>
        <p:nvSpPr>
          <p:cNvPr id="10" name="CaixaDeTexto 9"/>
          <p:cNvSpPr txBox="1"/>
          <p:nvPr/>
        </p:nvSpPr>
        <p:spPr>
          <a:xfrm>
            <a:off x="550844" y="1621696"/>
            <a:ext cx="5582870" cy="63401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dirty="0" smtClean="0"/>
              <a:t>Metodologia:</a:t>
            </a:r>
            <a:r>
              <a:rPr lang="pt-BR" sz="1600" dirty="0" smtClean="0"/>
              <a:t> 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</a:t>
            </a:r>
          </a:p>
          <a:p>
            <a:r>
              <a:rPr lang="pt-BR" sz="1600" dirty="0" smtClean="0"/>
              <a:t>Avaliação:______________________________________________________________________________________________________________________________________________________</a:t>
            </a:r>
            <a:endParaRPr lang="pt-BR" dirty="0" smtClean="0"/>
          </a:p>
          <a:p>
            <a:r>
              <a:rPr lang="pt-BR" dirty="0"/>
              <a:t>Campos de experiências:</a:t>
            </a:r>
          </a:p>
          <a:p>
            <a:endParaRPr lang="pt-BR" dirty="0"/>
          </a:p>
          <a:p>
            <a:endParaRPr lang="pt-BR" dirty="0"/>
          </a:p>
        </p:txBody>
      </p:sp>
      <p:sp>
        <p:nvSpPr>
          <p:cNvPr id="11" name="CaixaDeTexto 10"/>
          <p:cNvSpPr txBox="1"/>
          <p:nvPr/>
        </p:nvSpPr>
        <p:spPr>
          <a:xfrm>
            <a:off x="3268633" y="1412896"/>
            <a:ext cx="3321475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dirty="0" smtClean="0">
                <a:latin typeface="Janda As Long As You Love Me" panose="02000507000000020002" pitchFamily="2" charset="0"/>
              </a:rPr>
              <a:t>! </a:t>
            </a:r>
            <a:r>
              <a:rPr lang="pt-BR" sz="1600" dirty="0">
                <a:latin typeface="Janda As Long As You Love Me" panose="02000507000000020002" pitchFamily="2" charset="0"/>
              </a:rPr>
              <a:t>Educar é impregnar de sentido o que fazemos a cada instante</a:t>
            </a:r>
          </a:p>
          <a:p>
            <a:endParaRPr lang="pt-BR" dirty="0"/>
          </a:p>
        </p:txBody>
      </p:sp>
      <p:sp>
        <p:nvSpPr>
          <p:cNvPr id="12" name="Retângulo de cantos arredondados 11"/>
          <p:cNvSpPr/>
          <p:nvPr/>
        </p:nvSpPr>
        <p:spPr>
          <a:xfrm>
            <a:off x="1041045" y="7657286"/>
            <a:ext cx="4856071" cy="274527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lvl="0" defTabSz="685800">
              <a:defRPr/>
            </a:pPr>
            <a:r>
              <a:rPr lang="pt-BR" dirty="0" smtClean="0"/>
              <a:t>                        Corpo</a:t>
            </a:r>
            <a:r>
              <a:rPr lang="pt-BR" dirty="0"/>
              <a:t>, Gesto e Movimentos</a:t>
            </a:r>
          </a:p>
        </p:txBody>
      </p:sp>
      <p:sp>
        <p:nvSpPr>
          <p:cNvPr id="13" name="Retângulo de cantos arredondados 12"/>
          <p:cNvSpPr/>
          <p:nvPr/>
        </p:nvSpPr>
        <p:spPr>
          <a:xfrm>
            <a:off x="1156772" y="7300605"/>
            <a:ext cx="4734571" cy="282284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 dirty="0"/>
          </a:p>
          <a:p>
            <a:pPr algn="ctr"/>
            <a:r>
              <a:rPr lang="pt-BR" dirty="0" smtClean="0"/>
              <a:t>O </a:t>
            </a:r>
            <a:r>
              <a:rPr lang="pt-BR" dirty="0"/>
              <a:t>Eu, o Outro e o Nós</a:t>
            </a:r>
          </a:p>
          <a:p>
            <a:pPr algn="ctr"/>
            <a:endParaRPr lang="pt-BR" dirty="0"/>
          </a:p>
        </p:txBody>
      </p:sp>
      <p:sp>
        <p:nvSpPr>
          <p:cNvPr id="14" name="Retângulo de cantos arredondados 13"/>
          <p:cNvSpPr/>
          <p:nvPr/>
        </p:nvSpPr>
        <p:spPr>
          <a:xfrm>
            <a:off x="1194255" y="8017525"/>
            <a:ext cx="4296047" cy="205621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lvl="0" defTabSz="685800">
              <a:defRPr/>
            </a:pPr>
            <a:r>
              <a:rPr lang="pt-BR" dirty="0" smtClean="0"/>
              <a:t>                   </a:t>
            </a:r>
          </a:p>
          <a:p>
            <a:pPr lvl="0" defTabSz="685800">
              <a:defRPr/>
            </a:pPr>
            <a:r>
              <a:rPr lang="pt-BR" dirty="0"/>
              <a:t> </a:t>
            </a:r>
            <a:r>
              <a:rPr lang="pt-BR" dirty="0" smtClean="0"/>
              <a:t>                       Traços</a:t>
            </a:r>
            <a:r>
              <a:rPr lang="pt-BR" dirty="0"/>
              <a:t>, Sons, Cores e Formas</a:t>
            </a:r>
          </a:p>
          <a:p>
            <a:endParaRPr lang="pt-BR" dirty="0"/>
          </a:p>
        </p:txBody>
      </p:sp>
      <p:sp>
        <p:nvSpPr>
          <p:cNvPr id="15" name="Retângulo de cantos arredondados 14"/>
          <p:cNvSpPr/>
          <p:nvPr/>
        </p:nvSpPr>
        <p:spPr>
          <a:xfrm>
            <a:off x="1052829" y="8315401"/>
            <a:ext cx="4856071" cy="276031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pt-BR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pt-BR" dirty="0" smtClean="0"/>
          </a:p>
          <a:p>
            <a:r>
              <a:rPr lang="pt-BR" dirty="0" smtClean="0"/>
              <a:t>	Escuta</a:t>
            </a:r>
            <a:r>
              <a:rPr lang="pt-BR" dirty="0"/>
              <a:t>, Fala, Pensamento  e Imaginação</a:t>
            </a:r>
          </a:p>
          <a:p>
            <a:endParaRPr lang="pt-BR" dirty="0"/>
          </a:p>
          <a:p>
            <a:endParaRPr lang="pt-BR" dirty="0"/>
          </a:p>
        </p:txBody>
      </p:sp>
      <p:sp>
        <p:nvSpPr>
          <p:cNvPr id="16" name="Retângulo de cantos arredondados 15"/>
          <p:cNvSpPr/>
          <p:nvPr/>
        </p:nvSpPr>
        <p:spPr>
          <a:xfrm>
            <a:off x="1258569" y="8668607"/>
            <a:ext cx="4638548" cy="454200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dirty="0"/>
              <a:t>* </a:t>
            </a:r>
          </a:p>
          <a:p>
            <a:pPr algn="ctr"/>
            <a:r>
              <a:rPr lang="pt-BR" dirty="0"/>
              <a:t>Espaços, Tempos, Quantidades, Relações e Transformações </a:t>
            </a:r>
          </a:p>
          <a:p>
            <a:pPr algn="ctr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55961884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Tema do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o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</TotalTime>
  <Words>141</Words>
  <Application>Microsoft Office PowerPoint</Application>
  <PresentationFormat>Papel A4 (210 x 297 mm)</PresentationFormat>
  <Paragraphs>45</Paragraphs>
  <Slides>2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</vt:i4>
      </vt:variant>
    </vt:vector>
  </HeadingPairs>
  <TitlesOfParts>
    <vt:vector size="8" baseType="lpstr">
      <vt:lpstr>Arial</vt:lpstr>
      <vt:lpstr>Calibri</vt:lpstr>
      <vt:lpstr>Calibri Light</vt:lpstr>
      <vt:lpstr>Chiller</vt:lpstr>
      <vt:lpstr>Janda As Long As You Love Me</vt:lpstr>
      <vt:lpstr>Tema do Office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Conta da Microsoft</dc:creator>
  <cp:lastModifiedBy>Conta da Microsoft</cp:lastModifiedBy>
  <cp:revision>1</cp:revision>
  <dcterms:created xsi:type="dcterms:W3CDTF">2021-02-28T18:49:45Z</dcterms:created>
  <dcterms:modified xsi:type="dcterms:W3CDTF">2021-02-28T18:53:47Z</dcterms:modified>
</cp:coreProperties>
</file>